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notesSlides/notesSlide2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10.xml" ContentType="application/vnd.openxmlformats-officedocument.presentationml.notes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notesSlides/notesSlide1.xml" ContentType="application/vnd.openxmlformats-officedocument.presentationml.notesSlide+xml"/>
  <Override PartName="/ppt/notesSlides/notesSlide3.xml" ContentType="application/vnd.openxmlformats-officedocument.presentationml.notesSlide+xml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firstSlideNum="0" showSpecialPlsOnTitleSld="0" strictFirstAndLastChars="0" saveSubsetFonts="1">
  <p:sldMasterIdLst>
    <p:sldMasterId id="2147483649" r:id="rId1"/>
  </p:sldMasterIdLst>
  <p:notesMasterIdLst>
    <p:notesMasterId r:id="rId20"/>
  </p:notesMasterIdLst>
  <p:handoutMasterIdLst>
    <p:handoutMasterId r:id="rId21"/>
  </p:handoutMasterIdLst>
  <p:sldIdLst>
    <p:sldId id="256" r:id="rId2"/>
    <p:sldId id="271" r:id="rId3"/>
    <p:sldId id="282" r:id="rId4"/>
    <p:sldId id="283" r:id="rId5"/>
    <p:sldId id="284" r:id="rId6"/>
    <p:sldId id="286" r:id="rId7"/>
    <p:sldId id="285" r:id="rId8"/>
    <p:sldId id="275" r:id="rId9"/>
    <p:sldId id="276" r:id="rId10"/>
    <p:sldId id="277" r:id="rId11"/>
    <p:sldId id="272" r:id="rId12"/>
    <p:sldId id="279" r:id="rId13"/>
    <p:sldId id="287" r:id="rId14"/>
    <p:sldId id="290" r:id="rId15"/>
    <p:sldId id="293" r:id="rId16"/>
    <p:sldId id="291" r:id="rId17"/>
    <p:sldId id="292" r:id="rId18"/>
    <p:sldId id="289" r:id="rId19"/>
  </p:sldIdLst>
  <p:sldSz cx="9144000" cy="6858000" type="screen4x3"/>
  <p:notesSz cx="6873875" cy="10063163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700" b="1" kern="1200">
        <a:solidFill>
          <a:srgbClr val="679ACD"/>
        </a:solidFill>
        <a:latin typeface="Verdana" pitchFamily="48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700" b="1" kern="1200">
        <a:solidFill>
          <a:srgbClr val="679ACD"/>
        </a:solidFill>
        <a:latin typeface="Verdana" pitchFamily="48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700" b="1" kern="1200">
        <a:solidFill>
          <a:srgbClr val="679ACD"/>
        </a:solidFill>
        <a:latin typeface="Verdana" pitchFamily="48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700" b="1" kern="1200">
        <a:solidFill>
          <a:srgbClr val="679ACD"/>
        </a:solidFill>
        <a:latin typeface="Verdana" pitchFamily="48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700" b="1" kern="1200">
        <a:solidFill>
          <a:srgbClr val="679ACD"/>
        </a:solidFill>
        <a:latin typeface="Verdana" pitchFamily="48" charset="0"/>
        <a:ea typeface="+mn-ea"/>
        <a:cs typeface="+mn-cs"/>
      </a:defRPr>
    </a:lvl5pPr>
    <a:lvl6pPr marL="2286000" algn="l" defTabSz="914400" rtl="0" eaLnBrk="1" latinLnBrk="0" hangingPunct="1">
      <a:defRPr sz="700" b="1" kern="1200">
        <a:solidFill>
          <a:srgbClr val="679ACD"/>
        </a:solidFill>
        <a:latin typeface="Verdana" pitchFamily="48" charset="0"/>
        <a:ea typeface="+mn-ea"/>
        <a:cs typeface="+mn-cs"/>
      </a:defRPr>
    </a:lvl6pPr>
    <a:lvl7pPr marL="2743200" algn="l" defTabSz="914400" rtl="0" eaLnBrk="1" latinLnBrk="0" hangingPunct="1">
      <a:defRPr sz="700" b="1" kern="1200">
        <a:solidFill>
          <a:srgbClr val="679ACD"/>
        </a:solidFill>
        <a:latin typeface="Verdana" pitchFamily="48" charset="0"/>
        <a:ea typeface="+mn-ea"/>
        <a:cs typeface="+mn-cs"/>
      </a:defRPr>
    </a:lvl7pPr>
    <a:lvl8pPr marL="3200400" algn="l" defTabSz="914400" rtl="0" eaLnBrk="1" latinLnBrk="0" hangingPunct="1">
      <a:defRPr sz="700" b="1" kern="1200">
        <a:solidFill>
          <a:srgbClr val="679ACD"/>
        </a:solidFill>
        <a:latin typeface="Verdana" pitchFamily="48" charset="0"/>
        <a:ea typeface="+mn-ea"/>
        <a:cs typeface="+mn-cs"/>
      </a:defRPr>
    </a:lvl8pPr>
    <a:lvl9pPr marL="3657600" algn="l" defTabSz="914400" rtl="0" eaLnBrk="1" latinLnBrk="0" hangingPunct="1">
      <a:defRPr sz="700" b="1" kern="1200">
        <a:solidFill>
          <a:srgbClr val="679ACD"/>
        </a:solidFill>
        <a:latin typeface="Verdana" pitchFamily="48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</p:showPr>
  <p:clrMru>
    <a:srgbClr val="A3C2E1"/>
    <a:srgbClr val="B1CBE5"/>
    <a:srgbClr val="679ACD"/>
    <a:srgbClr val="FFFF66"/>
    <a:srgbClr val="F7F5C5"/>
    <a:srgbClr val="FF9900"/>
    <a:srgbClr val="FF9933"/>
    <a:srgbClr val="3C78C1"/>
    <a:srgbClr val="91AA28"/>
    <a:srgbClr val="BCD54B"/>
  </p:clrMru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 vertBarState="maximized">
    <p:restoredLeft sz="19352" autoAdjust="0"/>
    <p:restoredTop sz="73291" autoAdjust="0"/>
  </p:normalViewPr>
  <p:slideViewPr>
    <p:cSldViewPr snapToGrid="0">
      <p:cViewPr varScale="1">
        <p:scale>
          <a:sx n="60" d="100"/>
          <a:sy n="60" d="100"/>
        </p:scale>
        <p:origin x="-1176" y="-78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5478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notesViewPr>
    <p:cSldViewPr snapToGrid="0">
      <p:cViewPr varScale="1">
        <p:scale>
          <a:sx n="57" d="100"/>
          <a:sy n="57" d="100"/>
        </p:scale>
        <p:origin x="-2562" y="-90"/>
      </p:cViewPr>
      <p:guideLst>
        <p:guide orient="horz" pos="3169"/>
        <p:guide pos="2165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3" Type="http://schemas.openxmlformats.org/officeDocument/2006/relationships/slide" Target="slides/slide2.xml"/><Relationship Id="rId21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notesMaster" Target="notesMasters/notesMaster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8150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55" tIns="46429" rIns="92855" bIns="46429" numCol="1" anchor="t" anchorCtr="0" compatLnSpc="1">
            <a:prstTxWarp prst="textNoShape">
              <a:avLst/>
            </a:prstTxWarp>
          </a:bodyPr>
          <a:lstStyle>
            <a:lvl1pPr defTabSz="928688">
              <a:defRPr sz="800" b="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fr-FR" dirty="0"/>
          </a:p>
        </p:txBody>
      </p:sp>
      <p:sp>
        <p:nvSpPr>
          <p:cNvPr id="6147" name="Rectangle 3"/>
          <p:cNvSpPr>
            <a:spLocks noGrp="1" noChangeArrowheads="1"/>
          </p:cNvSpPr>
          <p:nvPr>
            <p:ph type="dt" sz="quarter" idx="1"/>
          </p:nvPr>
        </p:nvSpPr>
        <p:spPr bwMode="auto">
          <a:xfrm>
            <a:off x="3895725" y="0"/>
            <a:ext cx="2978150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55" tIns="46429" rIns="92855" bIns="46429" numCol="1" anchor="t" anchorCtr="0" compatLnSpc="1">
            <a:prstTxWarp prst="textNoShape">
              <a:avLst/>
            </a:prstTxWarp>
          </a:bodyPr>
          <a:lstStyle>
            <a:lvl1pPr algn="r" defTabSz="928688">
              <a:defRPr sz="800" b="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fld id="{E13456D4-AA25-4E61-806F-00CD67874690}" type="datetime2">
              <a:rPr lang="fr-FR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6148" name="Rectangle 4"/>
          <p:cNvSpPr>
            <a:spLocks noGrp="1" noChangeArrowheads="1"/>
          </p:cNvSpPr>
          <p:nvPr>
            <p:ph type="ftr" sz="quarter" idx="2"/>
          </p:nvPr>
        </p:nvSpPr>
        <p:spPr bwMode="auto">
          <a:xfrm>
            <a:off x="0" y="9559925"/>
            <a:ext cx="2978150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55" tIns="46429" rIns="92855" bIns="46429" numCol="1" anchor="b" anchorCtr="0" compatLnSpc="1">
            <a:prstTxWarp prst="textNoShape">
              <a:avLst/>
            </a:prstTxWarp>
          </a:bodyPr>
          <a:lstStyle>
            <a:lvl1pPr defTabSz="928688">
              <a:defRPr sz="800" b="0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endParaRPr lang="fr-FR" dirty="0"/>
          </a:p>
        </p:txBody>
      </p:sp>
      <p:sp>
        <p:nvSpPr>
          <p:cNvPr id="6149" name="Rectangle 5"/>
          <p:cNvSpPr>
            <a:spLocks noGrp="1" noChangeArrowheads="1"/>
          </p:cNvSpPr>
          <p:nvPr>
            <p:ph type="sldNum" sz="quarter" idx="3"/>
          </p:nvPr>
        </p:nvSpPr>
        <p:spPr bwMode="auto">
          <a:xfrm>
            <a:off x="3895725" y="9559925"/>
            <a:ext cx="2978150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55" tIns="46429" rIns="92855" bIns="46429" numCol="1" anchor="b" anchorCtr="0" compatLnSpc="1">
            <a:prstTxWarp prst="textNoShape">
              <a:avLst/>
            </a:prstTxWarp>
          </a:bodyPr>
          <a:lstStyle>
            <a:lvl1pPr algn="r" defTabSz="928688">
              <a:defRPr sz="800" b="0" smtClean="0">
                <a:solidFill>
                  <a:schemeClr val="tx1"/>
                </a:solidFill>
              </a:defRPr>
            </a:lvl1pPr>
          </a:lstStyle>
          <a:p>
            <a:pPr>
              <a:defRPr/>
            </a:pPr>
            <a:fld id="{26A5EFC9-4196-4853-B0FA-BE970DF1DB16}" type="slidenum">
              <a:rPr lang="fr-FR"/>
              <a:pPr>
                <a:defRPr/>
              </a:pPr>
              <a:t>‹#›</a:t>
            </a:fld>
            <a:endParaRPr lang="fr-FR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png>
</file>

<file path=ppt/media/image2.png>
</file>

<file path=ppt/media/image3.png>
</file>

<file path=ppt/media/image4.png>
</file>

<file path=ppt/media/image5.png>
</file>

<file path=ppt/media/image6.png>
</file>

<file path=ppt/media/image7.png>
</file>

<file path=ppt/media/image8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22" name="Rectangle 2"/>
          <p:cNvSpPr>
            <a:spLocks noGrp="1" noChangeArrowheads="1"/>
          </p:cNvSpPr>
          <p:nvPr>
            <p:ph type="hdr" sz="quarter"/>
          </p:nvPr>
        </p:nvSpPr>
        <p:spPr bwMode="auto">
          <a:xfrm>
            <a:off x="0" y="0"/>
            <a:ext cx="2978150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55" tIns="46429" rIns="92855" bIns="46429" numCol="1" anchor="t" anchorCtr="0" compatLnSpc="1">
            <a:prstTxWarp prst="textNoShape">
              <a:avLst/>
            </a:prstTxWarp>
          </a:bodyPr>
          <a:lstStyle>
            <a:lvl1pPr defTabSz="928688">
              <a:defRPr sz="800" b="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fr-FR" dirty="0"/>
          </a:p>
        </p:txBody>
      </p:sp>
      <p:sp>
        <p:nvSpPr>
          <p:cNvPr id="5123" name="Rectangle 3"/>
          <p:cNvSpPr>
            <a:spLocks noGrp="1" noChangeArrowheads="1"/>
          </p:cNvSpPr>
          <p:nvPr>
            <p:ph type="dt" idx="1"/>
          </p:nvPr>
        </p:nvSpPr>
        <p:spPr bwMode="auto">
          <a:xfrm>
            <a:off x="3895725" y="0"/>
            <a:ext cx="2978150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55" tIns="46429" rIns="92855" bIns="46429" numCol="1" anchor="t" anchorCtr="0" compatLnSpc="1">
            <a:prstTxWarp prst="textNoShape">
              <a:avLst/>
            </a:prstTxWarp>
          </a:bodyPr>
          <a:lstStyle>
            <a:lvl1pPr algn="r" defTabSz="928688">
              <a:defRPr sz="800" b="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fld id="{27C7D7A2-258F-48FD-B59C-881E9E3248FC}" type="datetime2">
              <a:rPr lang="fr-FR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5124" name="Rectangle 4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920750" y="585788"/>
            <a:ext cx="5033963" cy="3775075"/>
          </a:xfrm>
          <a:prstGeom prst="rect">
            <a:avLst/>
          </a:prstGeom>
          <a:noFill/>
          <a:ln w="9525"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5125" name="Rectangle 5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458788" y="4697413"/>
            <a:ext cx="6034087" cy="469423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55" tIns="46429" rIns="92855" bIns="46429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noProof="0" smtClean="0"/>
              <a:t>Cliquez pour modifier les styles du texte du masque</a:t>
            </a:r>
          </a:p>
          <a:p>
            <a:pPr lvl="1"/>
            <a:r>
              <a:rPr lang="fr-FR" noProof="0" smtClean="0"/>
              <a:t>Deuxième niveau</a:t>
            </a:r>
          </a:p>
          <a:p>
            <a:pPr lvl="2"/>
            <a:r>
              <a:rPr lang="fr-FR" noProof="0" smtClean="0"/>
              <a:t>Troisième niveau</a:t>
            </a:r>
          </a:p>
          <a:p>
            <a:pPr lvl="3"/>
            <a:r>
              <a:rPr lang="fr-FR" noProof="0" smtClean="0"/>
              <a:t>Quatrième niveau</a:t>
            </a:r>
          </a:p>
          <a:p>
            <a:pPr lvl="4"/>
            <a:r>
              <a:rPr lang="fr-FR" noProof="0" smtClean="0"/>
              <a:t>Cinquième niveau</a:t>
            </a:r>
          </a:p>
        </p:txBody>
      </p:sp>
      <p:sp>
        <p:nvSpPr>
          <p:cNvPr id="5126" name="Rectangle 6"/>
          <p:cNvSpPr>
            <a:spLocks noGrp="1" noChangeArrowheads="1"/>
          </p:cNvSpPr>
          <p:nvPr>
            <p:ph type="ftr" sz="quarter" idx="4"/>
          </p:nvPr>
        </p:nvSpPr>
        <p:spPr bwMode="auto">
          <a:xfrm>
            <a:off x="0" y="9559925"/>
            <a:ext cx="2978150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55" tIns="46429" rIns="92855" bIns="46429" numCol="1" anchor="b" anchorCtr="0" compatLnSpc="1">
            <a:prstTxWarp prst="textNoShape">
              <a:avLst/>
            </a:prstTxWarp>
          </a:bodyPr>
          <a:lstStyle>
            <a:lvl1pPr defTabSz="928688">
              <a:defRPr sz="800" b="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endParaRPr lang="fr-FR" dirty="0"/>
          </a:p>
        </p:txBody>
      </p:sp>
      <p:sp>
        <p:nvSpPr>
          <p:cNvPr id="5127" name="Rectangle 7"/>
          <p:cNvSpPr>
            <a:spLocks noGrp="1" noChangeArrowheads="1"/>
          </p:cNvSpPr>
          <p:nvPr>
            <p:ph type="sldNum" sz="quarter" idx="5"/>
          </p:nvPr>
        </p:nvSpPr>
        <p:spPr bwMode="auto">
          <a:xfrm>
            <a:off x="3895725" y="9559925"/>
            <a:ext cx="2978150" cy="5032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2855" tIns="46429" rIns="92855" bIns="46429" numCol="1" anchor="b" anchorCtr="0" compatLnSpc="1">
            <a:prstTxWarp prst="textNoShape">
              <a:avLst/>
            </a:prstTxWarp>
          </a:bodyPr>
          <a:lstStyle>
            <a:lvl1pPr algn="r" defTabSz="928688">
              <a:defRPr sz="800" b="0" smtClean="0">
                <a:solidFill>
                  <a:schemeClr val="bg2"/>
                </a:solidFill>
              </a:defRPr>
            </a:lvl1pPr>
          </a:lstStyle>
          <a:p>
            <a:pPr>
              <a:defRPr/>
            </a:pPr>
            <a:fld id="{AC53BD13-5951-49DB-895F-3D6EF40A9A15}" type="slidenum">
              <a:rPr lang="fr-FR"/>
              <a:pPr>
                <a:defRPr/>
              </a:pPr>
              <a:t>‹#›</a:t>
            </a:fld>
            <a:endParaRPr lang="fr-FR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/>
  <p:notesStyle>
    <a:lvl1pPr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Verdana" pitchFamily="48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Verdana" pitchFamily="48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Verdana" pitchFamily="48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Verdana" pitchFamily="48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Verdana" pitchFamily="48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6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7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fld id="{5C35C365-E255-4F62-9696-F2832B7C742C}" type="datetime2">
              <a:rPr lang="fr-FR"/>
              <a:pPr/>
              <a:t>mercredi 7 février 2007</a:t>
            </a:fld>
            <a:endParaRPr lang="fr-FR" dirty="0"/>
          </a:p>
        </p:txBody>
      </p:sp>
      <p:sp>
        <p:nvSpPr>
          <p:cNvPr id="6147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3CC85DD0-32E7-4BC1-A49D-322C77774BC3}" type="slidenum">
              <a:rPr lang="fr-FR"/>
              <a:pPr/>
              <a:t>0</a:t>
            </a:fld>
            <a:endParaRPr lang="fr-FR" dirty="0"/>
          </a:p>
        </p:txBody>
      </p:sp>
      <p:sp>
        <p:nvSpPr>
          <p:cNvPr id="6148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6149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fr-FR" dirty="0" smtClean="0"/>
          </a:p>
        </p:txBody>
      </p:sp>
    </p:spTree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noProof="0" dirty="0" smtClean="0"/>
              <a:t>Notes:</a:t>
            </a:r>
          </a:p>
          <a:p>
            <a:pPr marL="228600" marR="0" indent="-22860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1200" noProof="0" dirty="0" err="1" smtClean="0"/>
              <a:t>CleverAge.OdfConverter.OdfConverterLib</a:t>
            </a:r>
            <a:r>
              <a:rPr lang="en-US" sz="1200" noProof="0" dirty="0" smtClean="0"/>
              <a:t>.</a:t>
            </a:r>
            <a:r>
              <a:rPr kumimoji="1" lang="en-US" sz="1200" kern="1200" noProof="0" dirty="0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 </a:t>
            </a:r>
            <a:r>
              <a:rPr kumimoji="1" lang="en-US" sz="1200" kern="1200" noProof="0" dirty="0" err="1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AbstractPostProcessor</a:t>
            </a:r>
            <a:r>
              <a:rPr kumimoji="1" lang="en-US" sz="1200" kern="1200" noProof="0" dirty="0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 (</a:t>
            </a:r>
            <a:r>
              <a:rPr kumimoji="1" lang="en-US" sz="1200" kern="1200" baseline="0" noProof="0" dirty="0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acts as an</a:t>
            </a:r>
            <a:r>
              <a:rPr kumimoji="1" lang="en-US" sz="1200" kern="1200" noProof="0" dirty="0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 adapter</a:t>
            </a:r>
            <a:r>
              <a:rPr kumimoji="1" lang="en-US" sz="1200" kern="1200" baseline="0" noProof="0" dirty="0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 class, actually</a:t>
            </a:r>
            <a:r>
              <a:rPr kumimoji="1" lang="en-US" sz="1200" kern="1200" noProof="0" dirty="0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)</a:t>
            </a:r>
          </a:p>
          <a:p>
            <a:pPr marL="228600" marR="0" indent="-22860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1200" noProof="0" dirty="0" smtClean="0"/>
              <a:t>All common post-processors</a:t>
            </a:r>
            <a:r>
              <a:rPr lang="en-US" sz="1200" baseline="0" noProof="0" dirty="0" smtClean="0"/>
              <a:t> belong to the namespace </a:t>
            </a:r>
            <a:r>
              <a:rPr lang="en-US" sz="1200" noProof="0" dirty="0" err="1" smtClean="0"/>
              <a:t>CleverAge.OdfConverter.OdfConverterLib</a:t>
            </a:r>
            <a:endParaRPr lang="en-US" noProof="0" dirty="0" smtClean="0"/>
          </a:p>
          <a:p>
            <a:endParaRPr lang="en-US" noProof="0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pPr>
              <a:defRPr/>
            </a:pPr>
            <a:fld id="{27C7D7A2-258F-48FD-B59C-881E9E3248FC}" type="datetime2">
              <a:rPr lang="fr-FR" smtClean="0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C53BD13-5951-49DB-895F-3D6EF40A9A15}" type="slidenum">
              <a:rPr lang="fr-FR" smtClean="0"/>
              <a:pPr>
                <a:defRPr/>
              </a:pPr>
              <a:t>14</a:t>
            </a:fld>
            <a:endParaRPr lang="fr-FR" dirty="0"/>
          </a:p>
        </p:txBody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Notes:</a:t>
            </a:r>
          </a:p>
          <a:p>
            <a:pPr marL="228600" indent="-228600">
              <a:buFont typeface="+mj-lt"/>
              <a:buAutoNum type="arabicPeriod"/>
            </a:pPr>
            <a:r>
              <a:rPr lang="en-US" dirty="0" smtClean="0"/>
              <a:t>Of the Converter Project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pPr>
              <a:defRPr/>
            </a:pPr>
            <a:fld id="{27C7D7A2-258F-48FD-B59C-881E9E3248FC}" type="datetime2">
              <a:rPr lang="fr-FR" smtClean="0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C53BD13-5951-49DB-895F-3D6EF40A9A15}" type="slidenum">
              <a:rPr lang="fr-FR" smtClean="0"/>
              <a:pPr>
                <a:defRPr/>
              </a:pPr>
              <a:t>15</a:t>
            </a:fld>
            <a:endParaRPr lang="fr-FR" dirty="0"/>
          </a:p>
        </p:txBody>
      </p:sp>
    </p:spTree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Notes:</a:t>
            </a:r>
          </a:p>
          <a:p>
            <a:pPr marL="228600" indent="-228600">
              <a:buFont typeface="+mj-lt"/>
              <a:buAutoNum type="arabicPeriod"/>
            </a:pPr>
            <a:r>
              <a:rPr lang="en-US" dirty="0" smtClean="0"/>
              <a:t>Not implemented</a:t>
            </a:r>
            <a:r>
              <a:rPr lang="en-US" baseline="0" dirty="0" smtClean="0"/>
              <a:t> yet. Should be done by Sonata</a:t>
            </a:r>
          </a:p>
          <a:p>
            <a:pPr marL="228600" indent="-228600">
              <a:buFont typeface="+mj-lt"/>
              <a:buAutoNum type="arabicPeriod"/>
            </a:pPr>
            <a:r>
              <a:rPr lang="en-US" baseline="0" dirty="0" smtClean="0"/>
              <a:t>The templates need to be factorize. Also, this is about the relationship, not the reference!...</a:t>
            </a:r>
          </a:p>
          <a:p>
            <a:pPr marL="228600" indent="-228600">
              <a:buFont typeface="+mj-lt"/>
              <a:buAutoNum type="arabicPeriod"/>
            </a:pPr>
            <a:r>
              <a:rPr lang="en-US" baseline="0" dirty="0" smtClean="0"/>
              <a:t>Code cannot be re-use yet on the reverse conversion (i.e. OOX -&gt; ODF) as MS Office encodes all textboxes in VML format. The other applications use </a:t>
            </a:r>
            <a:r>
              <a:rPr lang="en-US" baseline="0" dirty="0" err="1" smtClean="0"/>
              <a:t>drawingML</a:t>
            </a:r>
            <a:r>
              <a:rPr lang="en-US" baseline="0" dirty="0" smtClean="0"/>
              <a:t> format. </a:t>
            </a:r>
          </a:p>
          <a:p>
            <a:pPr marL="228600" indent="-228600">
              <a:buFont typeface="+mj-lt"/>
              <a:buAutoNum type="arabicPeriod"/>
            </a:pPr>
            <a:r>
              <a:rPr lang="en-US" baseline="0" dirty="0" smtClean="0"/>
              <a:t>Some features to be investigated.</a:t>
            </a:r>
            <a:endParaRPr lang="en-US" dirty="0" smtClean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pPr>
              <a:defRPr/>
            </a:pPr>
            <a:fld id="{27C7D7A2-258F-48FD-B59C-881E9E3248FC}" type="datetime2">
              <a:rPr lang="fr-FR" smtClean="0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C53BD13-5951-49DB-895F-3D6EF40A9A15}" type="slidenum">
              <a:rPr lang="fr-FR" smtClean="0"/>
              <a:pPr>
                <a:defRPr/>
              </a:pPr>
              <a:t>16</a:t>
            </a:fld>
            <a:endParaRPr lang="fr-FR" dirty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0" name="Rectangle 3"/>
          <p:cNvSpPr>
            <a:spLocks noGrp="1" noChangeArrowheads="1"/>
          </p:cNvSpPr>
          <p:nvPr>
            <p:ph type="dt" sz="quarter" idx="1"/>
          </p:nvPr>
        </p:nvSpPr>
        <p:spPr>
          <a:noFill/>
        </p:spPr>
        <p:txBody>
          <a:bodyPr/>
          <a:lstStyle/>
          <a:p>
            <a:fld id="{FF767EF0-9373-4E26-9A11-D0BB46B2F45A}" type="datetime2">
              <a:rPr lang="fr-FR"/>
              <a:pPr/>
              <a:t>mercredi 7 février 2007</a:t>
            </a:fld>
            <a:endParaRPr lang="fr-FR" dirty="0"/>
          </a:p>
        </p:txBody>
      </p:sp>
      <p:sp>
        <p:nvSpPr>
          <p:cNvPr id="7171" name="Rectangle 7"/>
          <p:cNvSpPr>
            <a:spLocks noGrp="1" noChangeArrowheads="1"/>
          </p:cNvSpPr>
          <p:nvPr>
            <p:ph type="sldNum" sz="quarter" idx="5"/>
          </p:nvPr>
        </p:nvSpPr>
        <p:spPr>
          <a:noFill/>
        </p:spPr>
        <p:txBody>
          <a:bodyPr/>
          <a:lstStyle/>
          <a:p>
            <a:fld id="{A8BE1F57-379C-42B4-B616-7E6B1EBF18D3}" type="slidenum">
              <a:rPr lang="fr-FR"/>
              <a:pPr/>
              <a:t>1</a:t>
            </a:fld>
            <a:endParaRPr lang="fr-FR" dirty="0"/>
          </a:p>
        </p:txBody>
      </p:sp>
      <p:sp>
        <p:nvSpPr>
          <p:cNvPr id="7172" name="Rectangle 2"/>
          <p:cNvSpPr>
            <a:spLocks noGrp="1" noRot="1" noChangeAspect="1" noChangeArrowheads="1" noTextEdit="1"/>
          </p:cNvSpPr>
          <p:nvPr>
            <p:ph type="sldImg"/>
          </p:nvPr>
        </p:nvSpPr>
        <p:spPr>
          <a:ln/>
        </p:spPr>
      </p:sp>
      <p:sp>
        <p:nvSpPr>
          <p:cNvPr id="7173" name="Rectangle 3"/>
          <p:cNvSpPr>
            <a:spLocks noGrp="1" noChangeArrowheads="1"/>
          </p:cNvSpPr>
          <p:nvPr>
            <p:ph type="body" idx="1"/>
          </p:nvPr>
        </p:nvSpPr>
        <p:spPr>
          <a:noFill/>
          <a:ln/>
        </p:spPr>
        <p:txBody>
          <a:bodyPr/>
          <a:lstStyle/>
          <a:p>
            <a:endParaRPr lang="fr-FR" dirty="0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The 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pPr>
              <a:defRPr/>
            </a:pPr>
            <a:fld id="{27C7D7A2-258F-48FD-B59C-881E9E3248FC}" type="datetime2">
              <a:rPr lang="fr-FR" smtClean="0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C53BD13-5951-49DB-895F-3D6EF40A9A15}" type="slidenum">
              <a:rPr lang="fr-FR" smtClean="0"/>
              <a:pPr>
                <a:defRPr/>
              </a:pPr>
              <a:t>3</a:t>
            </a:fld>
            <a:endParaRPr lang="fr-FR" dirty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Notes:</a:t>
            </a:r>
          </a:p>
          <a:p>
            <a:pPr marL="228600" indent="-228600">
              <a:buFont typeface="+mj-lt"/>
              <a:buAutoNum type="arabicPeriod"/>
            </a:pPr>
            <a:r>
              <a:rPr lang="en-US" dirty="0" smtClean="0"/>
              <a:t>This file</a:t>
            </a:r>
            <a:r>
              <a:rPr lang="en-US" baseline="0" dirty="0" smtClean="0"/>
              <a:t> is empty and is only use to “feed” the XSL transformer an input file.</a:t>
            </a:r>
          </a:p>
          <a:p>
            <a:pPr marL="228600" indent="-228600">
              <a:buFont typeface="+mj-lt"/>
              <a:buAutoNum type="arabicPeriod"/>
            </a:pPr>
            <a:r>
              <a:rPr lang="en-US" baseline="0" dirty="0" smtClean="0"/>
              <a:t>Implement the </a:t>
            </a:r>
            <a:r>
              <a:rPr lang="en-US" baseline="0" dirty="0" err="1" smtClean="0"/>
              <a:t>XmlUrlResolver</a:t>
            </a:r>
            <a:r>
              <a:rPr lang="en-US" baseline="0" dirty="0" smtClean="0"/>
              <a:t> Class from the .NET Framework.</a:t>
            </a:r>
          </a:p>
          <a:p>
            <a:pPr marL="228600" indent="-228600">
              <a:buFont typeface="+mj-lt"/>
              <a:buAutoNum type="arabicPeriod"/>
            </a:pPr>
            <a:r>
              <a:rPr lang="en-US" baseline="0" dirty="0" smtClean="0"/>
              <a:t>Implementing the </a:t>
            </a:r>
            <a:r>
              <a:rPr lang="en-US" baseline="0" dirty="0" err="1" smtClean="0"/>
              <a:t>XmlWriter</a:t>
            </a:r>
            <a:r>
              <a:rPr lang="en-US" baseline="0" dirty="0" smtClean="0"/>
              <a:t> class.</a:t>
            </a:r>
          </a:p>
          <a:p>
            <a:pPr marL="228600" indent="-228600">
              <a:buFont typeface="+mj-lt"/>
              <a:buAutoNum type="arabicPeriod"/>
            </a:pPr>
            <a:r>
              <a:rPr lang="en-US" baseline="0" dirty="0" smtClean="0"/>
              <a:t>Tasks range from Space &amp; reverse characters processing and are application specific.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pPr>
              <a:defRPr/>
            </a:pPr>
            <a:fld id="{27C7D7A2-258F-48FD-B59C-881E9E3248FC}" type="datetime2">
              <a:rPr lang="fr-FR" smtClean="0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C53BD13-5951-49DB-895F-3D6EF40A9A15}" type="slidenum">
              <a:rPr lang="fr-FR" smtClean="0"/>
              <a:pPr>
                <a:defRPr/>
              </a:pPr>
              <a:t>5</a:t>
            </a:fld>
            <a:endParaRPr lang="fr-FR" dirty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pPr>
              <a:defRPr/>
            </a:pPr>
            <a:fld id="{27C7D7A2-258F-48FD-B59C-881E9E3248FC}" type="datetime2">
              <a:rPr lang="fr-FR" smtClean="0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C53BD13-5951-49DB-895F-3D6EF40A9A15}" type="slidenum">
              <a:rPr lang="fr-FR" smtClean="0"/>
              <a:pPr>
                <a:defRPr/>
              </a:pPr>
              <a:t>7</a:t>
            </a:fld>
            <a:endParaRPr lang="fr-FR" dirty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342900" lvl="2" indent="-342900">
              <a:spcBef>
                <a:spcPct val="60000"/>
              </a:spcBef>
              <a:buFont typeface="Wingdings" pitchFamily="48" charset="2"/>
              <a:buChar char="n"/>
            </a:pPr>
            <a:r>
              <a:rPr lang="en-US" dirty="0" smtClean="0"/>
              <a:t>*</a:t>
            </a:r>
            <a:r>
              <a:rPr lang="en-US" dirty="0" err="1" smtClean="0"/>
              <a:t>Xsl</a:t>
            </a:r>
            <a:r>
              <a:rPr lang="en-US" dirty="0" smtClean="0"/>
              <a:t> Commands</a:t>
            </a:r>
          </a:p>
          <a:p>
            <a:pPr marL="800100" lvl="3" indent="-342900">
              <a:spcBef>
                <a:spcPct val="60000"/>
              </a:spcBef>
              <a:buFont typeface="Wingdings" pitchFamily="48" charset="2"/>
              <a:buChar char="n"/>
            </a:pPr>
            <a:r>
              <a:rPr lang="en-US" dirty="0" err="1" smtClean="0"/>
              <a:t>pzip:entry</a:t>
            </a:r>
            <a:r>
              <a:rPr lang="en-US" dirty="0" smtClean="0"/>
              <a:t>: Creates new file inside the archive</a:t>
            </a:r>
          </a:p>
          <a:p>
            <a:pPr marL="800100" lvl="3" indent="-342900">
              <a:spcBef>
                <a:spcPct val="60000"/>
              </a:spcBef>
              <a:buFont typeface="Wingdings" pitchFamily="48" charset="2"/>
              <a:buChar char="n"/>
            </a:pPr>
            <a:r>
              <a:rPr lang="en-US" dirty="0" err="1" smtClean="0"/>
              <a:t>pZip:archive</a:t>
            </a:r>
            <a:r>
              <a:rPr lang="en-US" dirty="0" smtClean="0"/>
              <a:t>: Creates the archive</a:t>
            </a:r>
          </a:p>
          <a:p>
            <a:pPr marL="800100" lvl="3" indent="-342900">
              <a:spcBef>
                <a:spcPct val="60000"/>
              </a:spcBef>
              <a:buFont typeface="Wingdings" pitchFamily="48" charset="2"/>
              <a:buChar char="n"/>
            </a:pPr>
            <a:r>
              <a:rPr lang="en-US" dirty="0" err="1" smtClean="0"/>
              <a:t>pz</a:t>
            </a:r>
            <a:r>
              <a:rPr lang="en-US" dirty="0" err="1" smtClean="0">
                <a:solidFill>
                  <a:schemeClr val="bg1"/>
                </a:solidFill>
              </a:rPr>
              <a:t>ip:copy</a:t>
            </a:r>
            <a:r>
              <a:rPr lang="en-US" dirty="0" smtClean="0">
                <a:solidFill>
                  <a:schemeClr val="bg1"/>
                </a:solidFill>
              </a:rPr>
              <a:t>: Copies a resource inside the archive (e.g. an image)</a:t>
            </a:r>
          </a:p>
          <a:p>
            <a:pPr marL="800100" lvl="3" indent="-342900">
              <a:spcBef>
                <a:spcPct val="60000"/>
              </a:spcBef>
              <a:buFont typeface="Wingdings" pitchFamily="48" charset="2"/>
              <a:buChar char="n"/>
            </a:pPr>
            <a:endParaRPr lang="en-US" dirty="0" smtClean="0">
              <a:solidFill>
                <a:schemeClr val="bg1"/>
              </a:solidFill>
            </a:endParaRPr>
          </a:p>
          <a:p>
            <a:pPr marL="342900" lvl="2" indent="-342900">
              <a:spcBef>
                <a:spcPct val="60000"/>
              </a:spcBef>
              <a:buFont typeface="Wingdings" pitchFamily="48" charset="2"/>
              <a:buChar char="n"/>
            </a:pPr>
            <a:r>
              <a:rPr lang="en-US" dirty="0" err="1" smtClean="0">
                <a:solidFill>
                  <a:schemeClr val="bg1"/>
                </a:solidFill>
              </a:rPr>
              <a:t>Xsl</a:t>
            </a:r>
            <a:r>
              <a:rPr lang="en-US" dirty="0" smtClean="0">
                <a:solidFill>
                  <a:schemeClr val="bg1"/>
                </a:solidFill>
              </a:rPr>
              <a:t> Documents </a:t>
            </a:r>
          </a:p>
          <a:p>
            <a:pPr marL="800100" marR="0" lvl="3" indent="-342900" algn="l" defTabSz="914400" rtl="0" eaLnBrk="0" fontAlgn="base" latinLnBrk="0" hangingPunct="0">
              <a:lnSpc>
                <a:spcPct val="100000"/>
              </a:lnSpc>
              <a:spcBef>
                <a:spcPct val="60000"/>
              </a:spcBef>
              <a:spcAft>
                <a:spcPct val="0"/>
              </a:spcAft>
              <a:buClrTx/>
              <a:buSzTx/>
              <a:buFont typeface="Wingdings" pitchFamily="48" charset="2"/>
              <a:buChar char="n"/>
              <a:tabLst/>
              <a:defRPr/>
            </a:pPr>
            <a:r>
              <a:rPr lang="en-US" dirty="0" smtClean="0">
                <a:solidFill>
                  <a:schemeClr val="bg1"/>
                </a:solidFill>
              </a:rPr>
              <a:t>Oox2odf .</a:t>
            </a:r>
            <a:r>
              <a:rPr lang="en-US" dirty="0" err="1" smtClean="0">
                <a:solidFill>
                  <a:schemeClr val="bg1"/>
                </a:solidFill>
              </a:rPr>
              <a:t>xsl</a:t>
            </a:r>
            <a:r>
              <a:rPr lang="en-US" baseline="0" dirty="0" smtClean="0">
                <a:solidFill>
                  <a:schemeClr val="bg1"/>
                </a:solidFill>
              </a:rPr>
              <a:t> &amp; Odf2oox.xsl: entry; archive</a:t>
            </a:r>
          </a:p>
          <a:p>
            <a:pPr marL="800100" marR="0" lvl="3" indent="-342900" algn="l" defTabSz="914400" rtl="0" eaLnBrk="0" fontAlgn="base" latinLnBrk="0" hangingPunct="0">
              <a:lnSpc>
                <a:spcPct val="100000"/>
              </a:lnSpc>
              <a:spcBef>
                <a:spcPct val="60000"/>
              </a:spcBef>
              <a:spcAft>
                <a:spcPct val="0"/>
              </a:spcAft>
              <a:buClrTx/>
              <a:buSzTx/>
              <a:buFont typeface="Wingdings" pitchFamily="48" charset="2"/>
              <a:buChar char="n"/>
              <a:tabLst/>
              <a:defRPr/>
            </a:pPr>
            <a:r>
              <a:rPr lang="en-US" baseline="0" dirty="0" smtClean="0">
                <a:solidFill>
                  <a:schemeClr val="bg1"/>
                </a:solidFill>
              </a:rPr>
              <a:t>Any </a:t>
            </a:r>
            <a:r>
              <a:rPr lang="en-US" baseline="0" dirty="0" err="1" smtClean="0">
                <a:solidFill>
                  <a:schemeClr val="bg1"/>
                </a:solidFill>
              </a:rPr>
              <a:t>xsl</a:t>
            </a:r>
            <a:r>
              <a:rPr lang="en-US" baseline="0" dirty="0" smtClean="0">
                <a:solidFill>
                  <a:schemeClr val="bg1"/>
                </a:solidFill>
              </a:rPr>
              <a:t>: copy.</a:t>
            </a: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pPr>
              <a:defRPr/>
            </a:pPr>
            <a:fld id="{27C7D7A2-258F-48FD-B59C-881E9E3248FC}" type="datetime2">
              <a:rPr lang="fr-FR" smtClean="0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C53BD13-5951-49DB-895F-3D6EF40A9A15}" type="slidenum">
              <a:rPr lang="fr-FR" smtClean="0"/>
              <a:pPr>
                <a:defRPr/>
              </a:pPr>
              <a:t>9</a:t>
            </a:fld>
            <a:endParaRPr lang="fr-FR" dirty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Detailed</a:t>
            </a:r>
            <a:r>
              <a:rPr lang="en-US" baseline="0" dirty="0" smtClean="0"/>
              <a:t> </a:t>
            </a:r>
            <a:r>
              <a:rPr lang="en-US" dirty="0" smtClean="0"/>
              <a:t>Description of each component here!</a:t>
            </a:r>
          </a:p>
          <a:p>
            <a:endParaRPr lang="en-US" dirty="0" smtClean="0"/>
          </a:p>
          <a:p>
            <a:r>
              <a:rPr lang="en-US" dirty="0" smtClean="0"/>
              <a:t>Description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r>
              <a:rPr lang="en-US" sz="1200" dirty="0" smtClean="0"/>
              <a:t> ODFZipUtils: </a:t>
            </a:r>
            <a:r>
              <a:rPr lang="en-US" sz="1200" baseline="0" dirty="0" err="1" smtClean="0"/>
              <a:t>zipArchiveWriter</a:t>
            </a:r>
            <a:r>
              <a:rPr lang="en-US" sz="1200" baseline="0" dirty="0" smtClean="0"/>
              <a:t> &amp; </a:t>
            </a:r>
            <a:r>
              <a:rPr lang="en-US" sz="1200" baseline="0" dirty="0" err="1" smtClean="0"/>
              <a:t>zipReader</a:t>
            </a:r>
            <a:r>
              <a:rPr lang="en-US" sz="1200" baseline="0" dirty="0" smtClean="0"/>
              <a:t> i</a:t>
            </a:r>
            <a:r>
              <a:rPr lang="en-US" sz="1200" dirty="0" smtClean="0"/>
              <a:t>mplementations.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r>
              <a:rPr lang="en-US" sz="1200" dirty="0" smtClean="0"/>
              <a:t> ODF Converter Library: implements the whole transformation processing chain in both directions (implements the resolvers,</a:t>
            </a:r>
            <a:r>
              <a:rPr lang="en-US" sz="1200" baseline="0" dirty="0" smtClean="0"/>
              <a:t> the common post-processors, &amp; instantiates the XSL transformation engine)</a:t>
            </a:r>
            <a:endParaRPr lang="en-US" sz="1200" dirty="0" smtClean="0"/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r>
              <a:rPr lang="en-US" sz="1200" dirty="0" smtClean="0"/>
              <a:t>ODF Add-In Library: Common code to</a:t>
            </a:r>
            <a:r>
              <a:rPr lang="en-US" sz="1200" baseline="0" dirty="0" smtClean="0"/>
              <a:t> the Add-In (implements the converter dialog boxes, manages message events &amp; initiates conversion)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r>
              <a:rPr lang="en-US" sz="1200" baseline="0" dirty="0" smtClean="0"/>
              <a:t>Word/Excel/PowerPoint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r>
              <a:rPr lang="en-US" sz="1200" baseline="0" dirty="0" smtClean="0"/>
              <a:t>Processor: contains the </a:t>
            </a:r>
            <a:r>
              <a:rPr lang="en-US" sz="1200" baseline="0" dirty="0" err="1" smtClean="0"/>
              <a:t>xsl</a:t>
            </a:r>
            <a:r>
              <a:rPr lang="en-US" sz="1200" baseline="0" dirty="0" smtClean="0"/>
              <a:t> transform documents and post-processors.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r>
              <a:rPr lang="en-US" sz="1200" baseline="0" dirty="0" smtClean="0"/>
              <a:t>Add-In: Implementation of the MS Office application COM interface (Loading/Unloading of the </a:t>
            </a:r>
            <a:r>
              <a:rPr lang="en-US" sz="1200" baseline="0" dirty="0" err="1" smtClean="0"/>
              <a:t>plugin</a:t>
            </a:r>
            <a:r>
              <a:rPr lang="en-US" sz="1200" baseline="0" dirty="0" smtClean="0"/>
              <a:t>, response to user events).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r>
              <a:rPr lang="en-US" sz="1200" baseline="0" dirty="0" smtClean="0"/>
              <a:t>Setup: Installation utilities.</a:t>
            </a:r>
          </a:p>
          <a:p>
            <a:pPr marL="457200" marR="0" lvl="1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endParaRPr lang="en-US" sz="1200" baseline="0" dirty="0" smtClean="0"/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r>
              <a:rPr lang="en-US" sz="1200" baseline="0" dirty="0" smtClean="0"/>
              <a:t>Launcher</a:t>
            </a:r>
            <a:r>
              <a:rPr lang="en-US" sz="1200" baseline="30000" dirty="0" smtClean="0"/>
              <a:t>1</a:t>
            </a:r>
            <a:r>
              <a:rPr lang="en-US" sz="1200" baseline="0" dirty="0" smtClean="0"/>
              <a:t>: A utility allowing the user to convert (and open) a ODF document directly from windows explorer.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r>
              <a:rPr lang="en-US" sz="1200" baseline="0" dirty="0" smtClean="0"/>
              <a:t>Command Line Tool</a:t>
            </a:r>
            <a:r>
              <a:rPr lang="en-US" sz="1200" baseline="30000" dirty="0" smtClean="0"/>
              <a:t>1</a:t>
            </a:r>
            <a:r>
              <a:rPr lang="en-US" sz="1200" baseline="0" dirty="0" smtClean="0"/>
              <a:t>: A command line tool utility.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endParaRPr lang="en-US" sz="1200" baseline="0" dirty="0" smtClean="0"/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None/>
              <a:tabLst/>
              <a:defRPr/>
            </a:pPr>
            <a:r>
              <a:rPr lang="en-US" sz="1200" baseline="0" dirty="0" smtClean="0"/>
              <a:t>Notes:</a:t>
            </a:r>
          </a:p>
          <a:p>
            <a:pPr marL="228600" marR="0" indent="-22860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+mj-lt"/>
              <a:buAutoNum type="arabicPeriod"/>
              <a:tabLst/>
              <a:defRPr/>
            </a:pPr>
            <a:r>
              <a:rPr lang="en-US" sz="1200" baseline="0" dirty="0" smtClean="0"/>
              <a:t>Those utilities only use the processor sub-components from the application layer.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 typeface="Wingdings" pitchFamily="2" charset="2"/>
              <a:buChar char="§"/>
              <a:tabLst/>
              <a:defRPr/>
            </a:pPr>
            <a:endParaRPr lang="en-US" sz="1200" dirty="0" smtClean="0"/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pPr>
              <a:defRPr/>
            </a:pPr>
            <a:fld id="{27C7D7A2-258F-48FD-B59C-881E9E3248FC}" type="datetime2">
              <a:rPr lang="fr-FR" smtClean="0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C53BD13-5951-49DB-895F-3D6EF40A9A15}" type="slidenum">
              <a:rPr lang="fr-FR" smtClean="0"/>
              <a:pPr>
                <a:defRPr/>
              </a:pPr>
              <a:t>10</a:t>
            </a:fld>
            <a:endParaRPr lang="fr-FR" dirty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r>
              <a:rPr lang="en-US" sz="1200" dirty="0" smtClean="0"/>
              <a:t>Mapping with SW Components: See also Readme file…</a:t>
            </a:r>
          </a:p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30000"/>
              </a:spcBef>
              <a:spcAft>
                <a:spcPct val="0"/>
              </a:spcAft>
              <a:buClrTx/>
              <a:buSzTx/>
              <a:buFontTx/>
              <a:buNone/>
              <a:tabLst/>
              <a:defRPr/>
            </a:pPr>
            <a:endParaRPr lang="en-US" sz="1200" dirty="0" smtClean="0"/>
          </a:p>
          <a:p>
            <a:r>
              <a:rPr lang="en-US" b="1" dirty="0" smtClean="0"/>
              <a:t>Note</a:t>
            </a:r>
          </a:p>
          <a:p>
            <a:r>
              <a:rPr lang="en-US" dirty="0" smtClean="0"/>
              <a:t>(*) D</a:t>
            </a:r>
            <a:r>
              <a:rPr lang="en-US" sz="1600" baseline="0" dirty="0" smtClean="0">
                <a:solidFill>
                  <a:schemeClr val="bg1"/>
                </a:solidFill>
              </a:rPr>
              <a:t>efine here the list of post-processors &amp; </a:t>
            </a:r>
            <a:r>
              <a:rPr lang="en-US" sz="1600" baseline="0" dirty="0" err="1" smtClean="0">
                <a:solidFill>
                  <a:schemeClr val="bg1"/>
                </a:solidFill>
              </a:rPr>
              <a:t>Validators</a:t>
            </a:r>
            <a:endParaRPr lang="en-US" sz="1600" baseline="0" dirty="0" smtClean="0">
              <a:solidFill>
                <a:schemeClr val="bg1"/>
              </a:solidFill>
            </a:endParaRPr>
          </a:p>
          <a:p>
            <a:pPr lvl="0">
              <a:buFont typeface="Arial" pitchFamily="34" charset="0"/>
              <a:buChar char="•"/>
            </a:pPr>
            <a:endParaRPr lang="en-US" sz="1600" baseline="0" dirty="0" smtClean="0">
              <a:solidFill>
                <a:schemeClr val="bg1"/>
              </a:solidFill>
            </a:endParaRPr>
          </a:p>
          <a:p>
            <a:pPr lvl="0">
              <a:buFont typeface="Arial" pitchFamily="34" charset="0"/>
              <a:buNone/>
            </a:pPr>
            <a:r>
              <a:rPr lang="en-US" sz="1600" baseline="0" dirty="0" smtClean="0">
                <a:solidFill>
                  <a:schemeClr val="bg1"/>
                </a:solidFill>
              </a:rPr>
              <a:t>TODO: Explain how validation is performed…</a:t>
            </a:r>
            <a:endParaRPr lang="en-US" sz="1600" dirty="0" smtClean="0">
              <a:solidFill>
                <a:schemeClr val="bg1"/>
              </a:solidFill>
            </a:endParaRPr>
          </a:p>
          <a:p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pPr>
              <a:defRPr/>
            </a:pPr>
            <a:fld id="{27C7D7A2-258F-48FD-B59C-881E9E3248FC}" type="datetime2">
              <a:rPr lang="fr-FR" smtClean="0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C53BD13-5951-49DB-895F-3D6EF40A9A15}" type="slidenum">
              <a:rPr lang="fr-FR" smtClean="0"/>
              <a:pPr>
                <a:defRPr/>
              </a:pPr>
              <a:t>11</a:t>
            </a:fld>
            <a:endParaRPr lang="fr-FR" dirty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Notes:</a:t>
            </a:r>
            <a:endParaRPr lang="en-US" sz="1200" dirty="0" smtClean="0"/>
          </a:p>
          <a:p>
            <a:pPr marL="228600" indent="-228600">
              <a:buFont typeface="+mj-lt"/>
              <a:buAutoNum type="arabicPeriod"/>
            </a:pPr>
            <a:r>
              <a:rPr lang="en-US" sz="1200" dirty="0" err="1" smtClean="0"/>
              <a:t>CleverAge.OdfConverter.OdfConverterLib</a:t>
            </a:r>
            <a:r>
              <a:rPr lang="en-US" sz="1200" dirty="0" smtClean="0"/>
              <a:t>.</a:t>
            </a:r>
            <a:r>
              <a:rPr kumimoji="1" lang="en-US" sz="1200" kern="1200" dirty="0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 </a:t>
            </a:r>
            <a:r>
              <a:rPr kumimoji="1" lang="en-US" sz="1200" kern="1200" dirty="0" err="1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AbstractConverter</a:t>
            </a:r>
            <a:endParaRPr kumimoji="1" lang="en-US" sz="1200" kern="1200" dirty="0" smtClean="0">
              <a:solidFill>
                <a:schemeClr val="tx1"/>
              </a:solidFill>
              <a:latin typeface="Verdana" pitchFamily="48" charset="0"/>
              <a:ea typeface="+mn-ea"/>
              <a:cs typeface="+mn-cs"/>
            </a:endParaRPr>
          </a:p>
          <a:p>
            <a:pPr marL="228600" indent="-228600">
              <a:buFont typeface="+mj-lt"/>
              <a:buAutoNum type="arabicPeriod"/>
            </a:pPr>
            <a:r>
              <a:rPr kumimoji="1" lang="en-US" sz="1200" kern="1200" dirty="0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Each</a:t>
            </a:r>
            <a:r>
              <a:rPr kumimoji="1" lang="en-US" sz="1200" kern="1200" baseline="0" dirty="0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 post-processor should be defined with namespace.</a:t>
            </a:r>
            <a:endParaRPr kumimoji="1" lang="en-US" sz="1200" kern="1200" dirty="0" smtClean="0">
              <a:solidFill>
                <a:schemeClr val="tx1"/>
              </a:solidFill>
              <a:latin typeface="Verdana" pitchFamily="48" charset="0"/>
              <a:ea typeface="+mn-ea"/>
              <a:cs typeface="+mn-cs"/>
            </a:endParaRPr>
          </a:p>
          <a:p>
            <a:pPr marL="228600" indent="-228600">
              <a:buFont typeface="+mj-lt"/>
              <a:buAutoNum type="arabicPeriod"/>
            </a:pPr>
            <a:r>
              <a:rPr kumimoji="1" lang="en-US" sz="1200" kern="1200" noProof="0" dirty="0" smtClean="0">
                <a:solidFill>
                  <a:schemeClr val="tx1"/>
                </a:solidFill>
                <a:latin typeface="Verdana" pitchFamily="48" charset="0"/>
                <a:ea typeface="+mn-ea"/>
                <a:cs typeface="+mn-cs"/>
              </a:rPr>
              <a:t>Optional</a:t>
            </a:r>
            <a:endParaRPr lang="en-US" noProof="0" dirty="0"/>
          </a:p>
        </p:txBody>
      </p:sp>
      <p:sp>
        <p:nvSpPr>
          <p:cNvPr id="4" name="Date Placeholder 3"/>
          <p:cNvSpPr>
            <a:spLocks noGrp="1"/>
          </p:cNvSpPr>
          <p:nvPr>
            <p:ph type="dt" idx="10"/>
          </p:nvPr>
        </p:nvSpPr>
        <p:spPr/>
        <p:txBody>
          <a:bodyPr/>
          <a:lstStyle/>
          <a:p>
            <a:pPr>
              <a:defRPr/>
            </a:pPr>
            <a:fld id="{27C7D7A2-258F-48FD-B59C-881E9E3248FC}" type="datetime2">
              <a:rPr lang="fr-FR" smtClean="0"/>
              <a:pPr>
                <a:defRPr/>
              </a:pPr>
              <a:t>mercredi 7 février 2007</a:t>
            </a:fld>
            <a:endParaRPr lang="fr-FR" dirty="0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pPr>
              <a:defRPr/>
            </a:pPr>
            <a:fld id="{AC53BD13-5951-49DB-895F-3D6EF40A9A15}" type="slidenum">
              <a:rPr lang="fr-FR" smtClean="0"/>
              <a:pPr>
                <a:defRPr/>
              </a:pPr>
              <a:t>13</a:t>
            </a:fld>
            <a:endParaRPr lang="fr-FR" dirty="0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pn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 Box 94"/>
          <p:cNvSpPr txBox="1">
            <a:spLocks noChangeArrowheads="1"/>
          </p:cNvSpPr>
          <p:nvPr/>
        </p:nvSpPr>
        <p:spPr bwMode="auto">
          <a:xfrm>
            <a:off x="3124200" y="6408738"/>
            <a:ext cx="2895600" cy="301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0000" tIns="46800" rIns="90000" bIns="46800">
            <a:spAutoFit/>
          </a:bodyPr>
          <a:lstStyle/>
          <a:p>
            <a:pPr algn="ctr" eaLnBrk="1" hangingPunct="1">
              <a:lnSpc>
                <a:spcPct val="96000"/>
              </a:lnSpc>
              <a:buClr>
                <a:srgbClr val="000000"/>
              </a:buClr>
              <a:buSzPct val="100000"/>
              <a:buFont typeface="Arial" charset="0"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GB" sz="1400" b="0" dirty="0">
                <a:solidFill>
                  <a:srgbClr val="B4C3E3"/>
                </a:solidFill>
              </a:rPr>
              <a:t>© Clever Age</a:t>
            </a:r>
          </a:p>
        </p:txBody>
      </p:sp>
      <p:sp>
        <p:nvSpPr>
          <p:cNvPr id="3" name="AutoShape 95"/>
          <p:cNvSpPr>
            <a:spLocks noChangeArrowheads="1"/>
          </p:cNvSpPr>
          <p:nvPr/>
        </p:nvSpPr>
        <p:spPr bwMode="auto">
          <a:xfrm>
            <a:off x="0" y="0"/>
            <a:ext cx="9144000" cy="620713"/>
          </a:xfrm>
          <a:prstGeom prst="roundRect">
            <a:avLst>
              <a:gd name="adj" fmla="val 255"/>
            </a:avLst>
          </a:prstGeom>
          <a:solidFill>
            <a:srgbClr val="1160A0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fr-FR" dirty="0"/>
          </a:p>
        </p:txBody>
      </p:sp>
      <p:sp>
        <p:nvSpPr>
          <p:cNvPr id="4" name="AutoShape 96"/>
          <p:cNvSpPr>
            <a:spLocks noChangeArrowheads="1"/>
          </p:cNvSpPr>
          <p:nvPr/>
        </p:nvSpPr>
        <p:spPr bwMode="auto">
          <a:xfrm>
            <a:off x="0" y="692150"/>
            <a:ext cx="611188" cy="5616575"/>
          </a:xfrm>
          <a:prstGeom prst="roundRect">
            <a:avLst>
              <a:gd name="adj" fmla="val 259"/>
            </a:avLst>
          </a:prstGeom>
          <a:solidFill>
            <a:srgbClr val="B4C3E3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fr-FR" dirty="0"/>
          </a:p>
        </p:txBody>
      </p:sp>
      <p:sp>
        <p:nvSpPr>
          <p:cNvPr id="5" name="Line 97"/>
          <p:cNvSpPr>
            <a:spLocks noChangeShapeType="1"/>
          </p:cNvSpPr>
          <p:nvPr/>
        </p:nvSpPr>
        <p:spPr bwMode="auto">
          <a:xfrm>
            <a:off x="0" y="692150"/>
            <a:ext cx="7596188" cy="1588"/>
          </a:xfrm>
          <a:prstGeom prst="line">
            <a:avLst/>
          </a:prstGeom>
          <a:noFill/>
          <a:ln w="9360">
            <a:solidFill>
              <a:srgbClr val="1160A0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fr-FR" dirty="0"/>
          </a:p>
        </p:txBody>
      </p:sp>
      <p:sp>
        <p:nvSpPr>
          <p:cNvPr id="6" name="Line 98"/>
          <p:cNvSpPr>
            <a:spLocks noChangeShapeType="1"/>
          </p:cNvSpPr>
          <p:nvPr/>
        </p:nvSpPr>
        <p:spPr bwMode="auto">
          <a:xfrm>
            <a:off x="7596188" y="692150"/>
            <a:ext cx="1587" cy="144463"/>
          </a:xfrm>
          <a:prstGeom prst="line">
            <a:avLst/>
          </a:prstGeom>
          <a:noFill/>
          <a:ln w="936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fr-FR" dirty="0"/>
          </a:p>
        </p:txBody>
      </p:sp>
      <p:sp>
        <p:nvSpPr>
          <p:cNvPr id="7" name="Line 99"/>
          <p:cNvSpPr>
            <a:spLocks noChangeShapeType="1"/>
          </p:cNvSpPr>
          <p:nvPr/>
        </p:nvSpPr>
        <p:spPr bwMode="auto">
          <a:xfrm>
            <a:off x="0" y="6308725"/>
            <a:ext cx="8316913" cy="1588"/>
          </a:xfrm>
          <a:prstGeom prst="line">
            <a:avLst/>
          </a:prstGeom>
          <a:noFill/>
          <a:ln w="9360">
            <a:solidFill>
              <a:srgbClr val="1160A0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fr-FR" dirty="0"/>
          </a:p>
        </p:txBody>
      </p:sp>
      <p:sp>
        <p:nvSpPr>
          <p:cNvPr id="8" name="AutoShape 100"/>
          <p:cNvSpPr>
            <a:spLocks noChangeArrowheads="1"/>
          </p:cNvSpPr>
          <p:nvPr/>
        </p:nvSpPr>
        <p:spPr bwMode="auto">
          <a:xfrm>
            <a:off x="8675688" y="1484313"/>
            <a:ext cx="468312" cy="5373687"/>
          </a:xfrm>
          <a:prstGeom prst="roundRect">
            <a:avLst>
              <a:gd name="adj" fmla="val 338"/>
            </a:avLst>
          </a:prstGeom>
          <a:solidFill>
            <a:srgbClr val="D3DBEE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fr-FR" dirty="0"/>
          </a:p>
        </p:txBody>
      </p:sp>
      <p:sp>
        <p:nvSpPr>
          <p:cNvPr id="9" name="Line 101"/>
          <p:cNvSpPr>
            <a:spLocks noChangeShapeType="1"/>
          </p:cNvSpPr>
          <p:nvPr/>
        </p:nvSpPr>
        <p:spPr bwMode="auto">
          <a:xfrm>
            <a:off x="6804025" y="1484313"/>
            <a:ext cx="2339975" cy="1587"/>
          </a:xfrm>
          <a:prstGeom prst="line">
            <a:avLst/>
          </a:prstGeom>
          <a:noFill/>
          <a:ln w="9360">
            <a:solidFill>
              <a:srgbClr val="112EA0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fr-FR" dirty="0"/>
          </a:p>
        </p:txBody>
      </p:sp>
      <p:pic>
        <p:nvPicPr>
          <p:cNvPr id="10" name="Picture 10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585788" y="0"/>
            <a:ext cx="3194050" cy="665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11" name="Picture 104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684213" y="908050"/>
            <a:ext cx="7847012" cy="5207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907213" y="762000"/>
            <a:ext cx="2008187" cy="5360988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879475" y="762000"/>
            <a:ext cx="5875338" cy="5360988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 dirty="0"/>
          </a:p>
        </p:txBody>
      </p:sp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879475" y="1773238"/>
            <a:ext cx="3819525" cy="434975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851400" y="1773238"/>
            <a:ext cx="3821113" cy="434975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fr-FR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fr-FR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fr-FR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pPr lvl="0"/>
            <a:r>
              <a:rPr lang="en-US" noProof="0" dirty="0" smtClean="0"/>
              <a:t>Click icon to add picture</a:t>
            </a:r>
            <a:endParaRPr lang="fr-FR" noProof="0" dirty="0" smtClean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pn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tx1"/>
        </a:solidFill>
        <a:effectLst>
          <a:outerShdw dist="107763" dir="2700000" algn="ctr" rotWithShape="0">
            <a:srgbClr val="000000"/>
          </a:outerShdw>
        </a:effectLst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64" name="Rectangle 16"/>
          <p:cNvSpPr>
            <a:spLocks noGrp="1" noChangeArrowheads="1"/>
          </p:cNvSpPr>
          <p:nvPr>
            <p:ph type="title"/>
          </p:nvPr>
        </p:nvSpPr>
        <p:spPr bwMode="auto">
          <a:xfrm>
            <a:off x="2590800" y="762000"/>
            <a:ext cx="6324600" cy="6858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18000" tIns="7200" rIns="18000" bIns="7200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fr-FR" smtClean="0"/>
              <a:t>Cliquez et modifiez le titre</a:t>
            </a:r>
          </a:p>
        </p:txBody>
      </p:sp>
      <p:sp>
        <p:nvSpPr>
          <p:cNvPr id="2104" name="Text Box 56"/>
          <p:cNvSpPr txBox="1">
            <a:spLocks noChangeArrowheads="1"/>
          </p:cNvSpPr>
          <p:nvPr/>
        </p:nvSpPr>
        <p:spPr bwMode="auto">
          <a:xfrm>
            <a:off x="3124200" y="6408738"/>
            <a:ext cx="2895600" cy="29686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0000" tIns="46800" rIns="90000" bIns="46800">
            <a:spAutoFit/>
          </a:bodyPr>
          <a:lstStyle/>
          <a:p>
            <a:pPr algn="ctr" eaLnBrk="1" hangingPunct="1">
              <a:lnSpc>
                <a:spcPct val="96000"/>
              </a:lnSpc>
              <a:buClr>
                <a:srgbClr val="000000"/>
              </a:buClr>
              <a:buSzPct val="100000"/>
              <a:buFont typeface="Arial" charset="0"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  <a:defRPr/>
            </a:pPr>
            <a:r>
              <a:rPr lang="en-GB" sz="1400" b="0" dirty="0">
                <a:solidFill>
                  <a:srgbClr val="B4C3E3"/>
                </a:solidFill>
              </a:rPr>
              <a:t>© Clever Age		</a:t>
            </a:r>
            <a:fld id="{B0C8E29A-81E0-42FE-BB33-22EAB439EA15}" type="slidenum">
              <a:rPr lang="en-GB" sz="1400" b="0">
                <a:solidFill>
                  <a:srgbClr val="B4C3E3"/>
                </a:solidFill>
              </a:rPr>
              <a:pPr algn="ctr" eaLnBrk="1" hangingPunct="1">
                <a:lnSpc>
                  <a:spcPct val="96000"/>
                </a:lnSpc>
                <a:buClr>
                  <a:srgbClr val="000000"/>
                </a:buClr>
                <a:buSzPct val="100000"/>
                <a:buFont typeface="Arial" charset="0"/>
                <a:buNone/>
                <a:tabLst>
                  <a:tab pos="0" algn="l"/>
                  <a:tab pos="447675" algn="l"/>
                  <a:tab pos="896938" algn="l"/>
                  <a:tab pos="1346200" algn="l"/>
                  <a:tab pos="1795463" algn="l"/>
                  <a:tab pos="2244725" algn="l"/>
                  <a:tab pos="2693988" algn="l"/>
                  <a:tab pos="3143250" algn="l"/>
                  <a:tab pos="3592513" algn="l"/>
                  <a:tab pos="4041775" algn="l"/>
                  <a:tab pos="4491038" algn="l"/>
                  <a:tab pos="4940300" algn="l"/>
                  <a:tab pos="5389563" algn="l"/>
                  <a:tab pos="5838825" algn="l"/>
                  <a:tab pos="6288088" algn="l"/>
                  <a:tab pos="6737350" algn="l"/>
                  <a:tab pos="7186613" algn="l"/>
                  <a:tab pos="7635875" algn="l"/>
                  <a:tab pos="8085138" algn="l"/>
                  <a:tab pos="8534400" algn="l"/>
                  <a:tab pos="8983663" algn="l"/>
                </a:tabLst>
                <a:defRPr/>
              </a:pPr>
              <a:t>‹#›</a:t>
            </a:fld>
            <a:endParaRPr lang="en-GB" sz="1400" b="0" dirty="0">
              <a:solidFill>
                <a:srgbClr val="B4C3E3"/>
              </a:solidFill>
            </a:endParaRPr>
          </a:p>
        </p:txBody>
      </p:sp>
      <p:sp>
        <p:nvSpPr>
          <p:cNvPr id="2105" name="AutoShape 57"/>
          <p:cNvSpPr>
            <a:spLocks noChangeArrowheads="1"/>
          </p:cNvSpPr>
          <p:nvPr/>
        </p:nvSpPr>
        <p:spPr bwMode="auto">
          <a:xfrm>
            <a:off x="0" y="0"/>
            <a:ext cx="9144000" cy="620713"/>
          </a:xfrm>
          <a:prstGeom prst="roundRect">
            <a:avLst>
              <a:gd name="adj" fmla="val 255"/>
            </a:avLst>
          </a:prstGeom>
          <a:solidFill>
            <a:srgbClr val="1160A0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fr-FR" dirty="0"/>
          </a:p>
        </p:txBody>
      </p:sp>
      <p:sp>
        <p:nvSpPr>
          <p:cNvPr id="2106" name="AutoShape 58"/>
          <p:cNvSpPr>
            <a:spLocks noChangeArrowheads="1"/>
          </p:cNvSpPr>
          <p:nvPr/>
        </p:nvSpPr>
        <p:spPr bwMode="auto">
          <a:xfrm>
            <a:off x="0" y="692150"/>
            <a:ext cx="611188" cy="5616575"/>
          </a:xfrm>
          <a:prstGeom prst="roundRect">
            <a:avLst>
              <a:gd name="adj" fmla="val 259"/>
            </a:avLst>
          </a:prstGeom>
          <a:solidFill>
            <a:srgbClr val="B4C3E3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fr-FR" dirty="0"/>
          </a:p>
        </p:txBody>
      </p:sp>
      <p:sp>
        <p:nvSpPr>
          <p:cNvPr id="2107" name="Line 59"/>
          <p:cNvSpPr>
            <a:spLocks noChangeShapeType="1"/>
          </p:cNvSpPr>
          <p:nvPr/>
        </p:nvSpPr>
        <p:spPr bwMode="auto">
          <a:xfrm>
            <a:off x="0" y="692150"/>
            <a:ext cx="7596188" cy="1588"/>
          </a:xfrm>
          <a:prstGeom prst="line">
            <a:avLst/>
          </a:prstGeom>
          <a:noFill/>
          <a:ln w="9360">
            <a:solidFill>
              <a:srgbClr val="1160A0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fr-FR" dirty="0"/>
          </a:p>
        </p:txBody>
      </p:sp>
      <p:sp>
        <p:nvSpPr>
          <p:cNvPr id="2108" name="Line 60"/>
          <p:cNvSpPr>
            <a:spLocks noChangeShapeType="1"/>
          </p:cNvSpPr>
          <p:nvPr/>
        </p:nvSpPr>
        <p:spPr bwMode="auto">
          <a:xfrm>
            <a:off x="7596188" y="692150"/>
            <a:ext cx="1587" cy="144463"/>
          </a:xfrm>
          <a:prstGeom prst="line">
            <a:avLst/>
          </a:prstGeom>
          <a:noFill/>
          <a:ln w="9360">
            <a:solidFill>
              <a:srgbClr val="000000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fr-FR" dirty="0"/>
          </a:p>
        </p:txBody>
      </p:sp>
      <p:sp>
        <p:nvSpPr>
          <p:cNvPr id="2109" name="Line 61"/>
          <p:cNvSpPr>
            <a:spLocks noChangeShapeType="1"/>
          </p:cNvSpPr>
          <p:nvPr/>
        </p:nvSpPr>
        <p:spPr bwMode="auto">
          <a:xfrm>
            <a:off x="0" y="6308725"/>
            <a:ext cx="8316913" cy="1588"/>
          </a:xfrm>
          <a:prstGeom prst="line">
            <a:avLst/>
          </a:prstGeom>
          <a:noFill/>
          <a:ln w="9360">
            <a:solidFill>
              <a:srgbClr val="1160A0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fr-FR" dirty="0"/>
          </a:p>
        </p:txBody>
      </p:sp>
      <p:sp>
        <p:nvSpPr>
          <p:cNvPr id="2110" name="AutoShape 62"/>
          <p:cNvSpPr>
            <a:spLocks noChangeArrowheads="1"/>
          </p:cNvSpPr>
          <p:nvPr/>
        </p:nvSpPr>
        <p:spPr bwMode="auto">
          <a:xfrm>
            <a:off x="8675688" y="1484313"/>
            <a:ext cx="468312" cy="5373687"/>
          </a:xfrm>
          <a:prstGeom prst="roundRect">
            <a:avLst>
              <a:gd name="adj" fmla="val 338"/>
            </a:avLst>
          </a:prstGeom>
          <a:solidFill>
            <a:srgbClr val="D3DBEE"/>
          </a:solidFill>
          <a:ln w="9525">
            <a:noFill/>
            <a:round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fr-FR" dirty="0"/>
          </a:p>
        </p:txBody>
      </p:sp>
      <p:sp>
        <p:nvSpPr>
          <p:cNvPr id="2111" name="Line 63"/>
          <p:cNvSpPr>
            <a:spLocks noChangeShapeType="1"/>
          </p:cNvSpPr>
          <p:nvPr/>
        </p:nvSpPr>
        <p:spPr bwMode="auto">
          <a:xfrm>
            <a:off x="6804025" y="1484313"/>
            <a:ext cx="2339975" cy="1587"/>
          </a:xfrm>
          <a:prstGeom prst="line">
            <a:avLst/>
          </a:prstGeom>
          <a:noFill/>
          <a:ln w="9360">
            <a:solidFill>
              <a:srgbClr val="112EA0"/>
            </a:solidFill>
            <a:round/>
            <a:headEnd/>
            <a:tailEnd/>
          </a:ln>
        </p:spPr>
        <p:txBody>
          <a:bodyPr/>
          <a:lstStyle/>
          <a:p>
            <a:pPr>
              <a:defRPr/>
            </a:pPr>
            <a:endParaRPr lang="fr-FR" dirty="0"/>
          </a:p>
        </p:txBody>
      </p:sp>
      <p:pic>
        <p:nvPicPr>
          <p:cNvPr id="1035" name="Picture 64"/>
          <p:cNvPicPr>
            <a:picLocks noChangeAspect="1" noChangeArrowheads="1"/>
          </p:cNvPicPr>
          <p:nvPr/>
        </p:nvPicPr>
        <p:blipFill>
          <a:blip r:embed="rId13"/>
          <a:srcRect/>
          <a:stretch>
            <a:fillRect/>
          </a:stretch>
        </p:blipFill>
        <p:spPr bwMode="auto">
          <a:xfrm>
            <a:off x="585788" y="0"/>
            <a:ext cx="3194050" cy="6651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sp>
        <p:nvSpPr>
          <p:cNvPr id="1036" name="Rectangle 65"/>
          <p:cNvSpPr>
            <a:spLocks noGrp="1" noChangeArrowheads="1"/>
          </p:cNvSpPr>
          <p:nvPr>
            <p:ph type="body" idx="1"/>
          </p:nvPr>
        </p:nvSpPr>
        <p:spPr bwMode="auto">
          <a:xfrm>
            <a:off x="879475" y="1773238"/>
            <a:ext cx="7793038" cy="434975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GB" smtClean="0"/>
              <a:t>Cliquez pour modifier les styles du texte du masque</a:t>
            </a:r>
          </a:p>
          <a:p>
            <a:pPr lvl="1"/>
            <a:r>
              <a:rPr lang="en-GB" smtClean="0"/>
              <a:t>Deuxième niveau</a:t>
            </a:r>
          </a:p>
          <a:p>
            <a:pPr lvl="2"/>
            <a:r>
              <a:rPr lang="en-GB" smtClean="0"/>
              <a:t>Troisième niveau</a:t>
            </a:r>
          </a:p>
          <a:p>
            <a:pPr lvl="3"/>
            <a:r>
              <a:rPr lang="en-GB" smtClean="0"/>
              <a:t>Quatrième niveau</a:t>
            </a:r>
          </a:p>
          <a:p>
            <a:pPr lvl="4"/>
            <a:r>
              <a:rPr lang="en-GB" smtClean="0"/>
              <a:t>Cinquième niveau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72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r" rtl="0" eaLnBrk="1" fontAlgn="base" hangingPunct="1">
        <a:spcBef>
          <a:spcPct val="0"/>
        </a:spcBef>
        <a:spcAft>
          <a:spcPct val="0"/>
        </a:spcAft>
        <a:defRPr kumimoji="1" sz="24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+mj-lt"/>
          <a:ea typeface="+mj-ea"/>
          <a:cs typeface="+mj-cs"/>
        </a:defRPr>
      </a:lvl1pPr>
      <a:lvl2pPr algn="r" rtl="0" eaLnBrk="1" fontAlgn="base" hangingPunct="1">
        <a:spcBef>
          <a:spcPct val="0"/>
        </a:spcBef>
        <a:spcAft>
          <a:spcPct val="0"/>
        </a:spcAft>
        <a:defRPr kumimoji="1" sz="24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Verdana" pitchFamily="48" charset="0"/>
        </a:defRPr>
      </a:lvl2pPr>
      <a:lvl3pPr algn="r" rtl="0" eaLnBrk="1" fontAlgn="base" hangingPunct="1">
        <a:spcBef>
          <a:spcPct val="0"/>
        </a:spcBef>
        <a:spcAft>
          <a:spcPct val="0"/>
        </a:spcAft>
        <a:defRPr kumimoji="1" sz="24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Verdana" pitchFamily="48" charset="0"/>
        </a:defRPr>
      </a:lvl3pPr>
      <a:lvl4pPr algn="r" rtl="0" eaLnBrk="1" fontAlgn="base" hangingPunct="1">
        <a:spcBef>
          <a:spcPct val="0"/>
        </a:spcBef>
        <a:spcAft>
          <a:spcPct val="0"/>
        </a:spcAft>
        <a:defRPr kumimoji="1" sz="24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Verdana" pitchFamily="48" charset="0"/>
        </a:defRPr>
      </a:lvl4pPr>
      <a:lvl5pPr algn="r" rtl="0" eaLnBrk="1" fontAlgn="base" hangingPunct="1">
        <a:spcBef>
          <a:spcPct val="0"/>
        </a:spcBef>
        <a:spcAft>
          <a:spcPct val="0"/>
        </a:spcAft>
        <a:defRPr kumimoji="1" sz="24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Verdana" pitchFamily="48" charset="0"/>
        </a:defRPr>
      </a:lvl5pPr>
      <a:lvl6pPr marL="457200" algn="r" rtl="0" eaLnBrk="1" fontAlgn="base" hangingPunct="1">
        <a:spcBef>
          <a:spcPct val="0"/>
        </a:spcBef>
        <a:spcAft>
          <a:spcPct val="0"/>
        </a:spcAft>
        <a:defRPr kumimoji="1" sz="24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Verdana" pitchFamily="48" charset="0"/>
        </a:defRPr>
      </a:lvl6pPr>
      <a:lvl7pPr marL="914400" algn="r" rtl="0" eaLnBrk="1" fontAlgn="base" hangingPunct="1">
        <a:spcBef>
          <a:spcPct val="0"/>
        </a:spcBef>
        <a:spcAft>
          <a:spcPct val="0"/>
        </a:spcAft>
        <a:defRPr kumimoji="1" sz="24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Verdana" pitchFamily="48" charset="0"/>
        </a:defRPr>
      </a:lvl7pPr>
      <a:lvl8pPr marL="1371600" algn="r" rtl="0" eaLnBrk="1" fontAlgn="base" hangingPunct="1">
        <a:spcBef>
          <a:spcPct val="0"/>
        </a:spcBef>
        <a:spcAft>
          <a:spcPct val="0"/>
        </a:spcAft>
        <a:defRPr kumimoji="1" sz="24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Verdana" pitchFamily="48" charset="0"/>
        </a:defRPr>
      </a:lvl8pPr>
      <a:lvl9pPr marL="1828800" algn="r" rtl="0" eaLnBrk="1" fontAlgn="base" hangingPunct="1">
        <a:spcBef>
          <a:spcPct val="0"/>
        </a:spcBef>
        <a:spcAft>
          <a:spcPct val="0"/>
        </a:spcAft>
        <a:defRPr kumimoji="1" sz="2400" b="1">
          <a:solidFill>
            <a:schemeClr val="bg1"/>
          </a:solidFill>
          <a:effectLst>
            <a:outerShdw blurRad="38100" dist="38100" dir="2700000" algn="tl">
              <a:srgbClr val="C0C0C0"/>
            </a:outerShdw>
          </a:effectLst>
          <a:latin typeface="Verdana" pitchFamily="48" charset="0"/>
        </a:defRPr>
      </a:lvl9pPr>
    </p:titleStyle>
    <p:bodyStyle>
      <a:lvl1pPr marL="342900" indent="-342900" algn="l" rtl="0" eaLnBrk="1" fontAlgn="base" hangingPunct="1">
        <a:spcBef>
          <a:spcPct val="60000"/>
        </a:spcBef>
        <a:spcAft>
          <a:spcPct val="0"/>
        </a:spcAft>
        <a:buFont typeface="Wingdings" pitchFamily="48" charset="2"/>
        <a:buChar char="n"/>
        <a:defRPr kumimoji="1" sz="2400">
          <a:solidFill>
            <a:schemeClr val="bg1"/>
          </a:solidFill>
          <a:latin typeface="+mn-lt"/>
          <a:ea typeface="+mn-ea"/>
          <a:cs typeface="+mn-cs"/>
        </a:defRPr>
      </a:lvl1pPr>
      <a:lvl2pPr marL="742950" indent="-285750" algn="l" rtl="0" eaLnBrk="1" fontAlgn="base" hangingPunct="1">
        <a:spcBef>
          <a:spcPct val="20000"/>
        </a:spcBef>
        <a:spcAft>
          <a:spcPct val="0"/>
        </a:spcAft>
        <a:buFont typeface="Wingdings" pitchFamily="48" charset="2"/>
        <a:buChar char="§"/>
        <a:defRPr sz="2000">
          <a:solidFill>
            <a:srgbClr val="112EA0"/>
          </a:solidFill>
          <a:latin typeface="+mn-lt"/>
        </a:defRPr>
      </a:lvl2pPr>
      <a:lvl3pPr marL="1143000" indent="-228600" algn="l" rtl="0" eaLnBrk="1" fontAlgn="base" hangingPunct="1">
        <a:spcBef>
          <a:spcPct val="20000"/>
        </a:spcBef>
        <a:spcAft>
          <a:spcPct val="0"/>
        </a:spcAft>
        <a:buChar char="•"/>
        <a:defRPr sz="2400">
          <a:solidFill>
            <a:srgbClr val="F7B200"/>
          </a:solidFill>
          <a:latin typeface="+mn-lt"/>
        </a:defRPr>
      </a:lvl3pPr>
      <a:lvl4pPr marL="1600200" indent="-228600" algn="l" rtl="0" eaLnBrk="1" fontAlgn="base" hangingPunct="1">
        <a:spcBef>
          <a:spcPct val="20000"/>
        </a:spcBef>
        <a:spcAft>
          <a:spcPct val="0"/>
        </a:spcAft>
        <a:buChar char="–"/>
        <a:defRPr kumimoji="1" sz="1600">
          <a:solidFill>
            <a:schemeClr val="bg1"/>
          </a:solidFill>
          <a:latin typeface="+mn-lt"/>
        </a:defRPr>
      </a:lvl4pPr>
      <a:lvl5pPr marL="2057400" indent="-228600" algn="l" rtl="0" eaLnBrk="1" fontAlgn="base" hangingPunct="1">
        <a:spcBef>
          <a:spcPct val="20000"/>
        </a:spcBef>
        <a:spcAft>
          <a:spcPct val="0"/>
        </a:spcAft>
        <a:buFont typeface="Wingdings" pitchFamily="48" charset="2"/>
        <a:buChar char="§"/>
        <a:defRPr kumimoji="1" sz="1600">
          <a:solidFill>
            <a:schemeClr val="bg1"/>
          </a:solidFill>
          <a:latin typeface="+mn-lt"/>
        </a:defRPr>
      </a:lvl5pPr>
      <a:lvl6pPr marL="2514600" indent="-228600" algn="l" rtl="0" eaLnBrk="1" fontAlgn="base" hangingPunct="1">
        <a:spcBef>
          <a:spcPct val="20000"/>
        </a:spcBef>
        <a:spcAft>
          <a:spcPct val="0"/>
        </a:spcAft>
        <a:buFont typeface="Wingdings" pitchFamily="48" charset="2"/>
        <a:buChar char="§"/>
        <a:defRPr kumimoji="1" sz="1600">
          <a:solidFill>
            <a:schemeClr val="bg1"/>
          </a:solidFill>
          <a:latin typeface="+mn-lt"/>
        </a:defRPr>
      </a:lvl6pPr>
      <a:lvl7pPr marL="2971800" indent="-228600" algn="l" rtl="0" eaLnBrk="1" fontAlgn="base" hangingPunct="1">
        <a:spcBef>
          <a:spcPct val="20000"/>
        </a:spcBef>
        <a:spcAft>
          <a:spcPct val="0"/>
        </a:spcAft>
        <a:buFont typeface="Wingdings" pitchFamily="48" charset="2"/>
        <a:buChar char="§"/>
        <a:defRPr kumimoji="1" sz="1600">
          <a:solidFill>
            <a:schemeClr val="bg1"/>
          </a:solidFill>
          <a:latin typeface="+mn-lt"/>
        </a:defRPr>
      </a:lvl7pPr>
      <a:lvl8pPr marL="3429000" indent="-228600" algn="l" rtl="0" eaLnBrk="1" fontAlgn="base" hangingPunct="1">
        <a:spcBef>
          <a:spcPct val="20000"/>
        </a:spcBef>
        <a:spcAft>
          <a:spcPct val="0"/>
        </a:spcAft>
        <a:buFont typeface="Wingdings" pitchFamily="48" charset="2"/>
        <a:buChar char="§"/>
        <a:defRPr kumimoji="1" sz="1600">
          <a:solidFill>
            <a:schemeClr val="bg1"/>
          </a:solidFill>
          <a:latin typeface="+mn-lt"/>
        </a:defRPr>
      </a:lvl8pPr>
      <a:lvl9pPr marL="3886200" indent="-228600" algn="l" rtl="0" eaLnBrk="1" fontAlgn="base" hangingPunct="1">
        <a:spcBef>
          <a:spcPct val="20000"/>
        </a:spcBef>
        <a:spcAft>
          <a:spcPct val="0"/>
        </a:spcAft>
        <a:buFont typeface="Wingdings" pitchFamily="48" charset="2"/>
        <a:buChar char="§"/>
        <a:defRPr kumimoji="1" sz="1600">
          <a:solidFill>
            <a:schemeClr val="bg1"/>
          </a:solidFill>
          <a:latin typeface="+mn-lt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image" Target="../media/image6.png"/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image" Target="../media/image7.png"/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8.png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png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5"/>
          <p:cNvSpPr>
            <a:spLocks noChangeArrowheads="1"/>
          </p:cNvSpPr>
          <p:nvPr/>
        </p:nvSpPr>
        <p:spPr bwMode="auto">
          <a:xfrm>
            <a:off x="6181725" y="566738"/>
            <a:ext cx="180975" cy="3365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</p:spPr>
        <p:txBody>
          <a:bodyPr wrap="none" lIns="90000" tIns="46800" rIns="90000" bIns="46800" anchor="ctr">
            <a:spAutoFit/>
          </a:bodyPr>
          <a:lstStyle/>
          <a:p>
            <a:pPr algn="ctr"/>
            <a:endParaRPr lang="fr-FR" sz="1600" b="0" dirty="0"/>
          </a:p>
        </p:txBody>
      </p:sp>
      <p:sp>
        <p:nvSpPr>
          <p:cNvPr id="3075" name="Rectangle 7"/>
          <p:cNvSpPr>
            <a:spLocks noChangeArrowheads="1"/>
          </p:cNvSpPr>
          <p:nvPr/>
        </p:nvSpPr>
        <p:spPr bwMode="auto">
          <a:xfrm>
            <a:off x="685800" y="1828800"/>
            <a:ext cx="7772400" cy="2333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lIns="90000" tIns="46800" rIns="90000" bIns="46800" anchor="ctr"/>
          <a:lstStyle/>
          <a:p>
            <a:pPr algn="ctr" defTabSz="449263" eaLnBrk="1" hangingPunct="1">
              <a:lnSpc>
                <a:spcPct val="96000"/>
              </a:lnSpc>
              <a:buClr>
                <a:srgbClr val="000000"/>
              </a:buClr>
              <a:buFont typeface="Arial" charset="0"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US" sz="3200" dirty="0" smtClean="0">
                <a:solidFill>
                  <a:srgbClr val="112EA0"/>
                </a:solidFill>
              </a:rPr>
              <a:t>ODF Converter</a:t>
            </a:r>
          </a:p>
          <a:p>
            <a:pPr algn="ctr" defTabSz="449263" eaLnBrk="1" hangingPunct="1">
              <a:lnSpc>
                <a:spcPct val="96000"/>
              </a:lnSpc>
              <a:buClr>
                <a:srgbClr val="000000"/>
              </a:buClr>
              <a:buFont typeface="Arial" charset="0"/>
              <a:buNone/>
              <a:tabLst>
                <a:tab pos="0" algn="l"/>
                <a:tab pos="447675" algn="l"/>
                <a:tab pos="896938" algn="l"/>
                <a:tab pos="1346200" algn="l"/>
                <a:tab pos="1795463" algn="l"/>
                <a:tab pos="2244725" algn="l"/>
                <a:tab pos="2693988" algn="l"/>
                <a:tab pos="3143250" algn="l"/>
                <a:tab pos="3592513" algn="l"/>
                <a:tab pos="4041775" algn="l"/>
                <a:tab pos="4491038" algn="l"/>
                <a:tab pos="4940300" algn="l"/>
                <a:tab pos="5389563" algn="l"/>
                <a:tab pos="5838825" algn="l"/>
                <a:tab pos="6288088" algn="l"/>
                <a:tab pos="6737350" algn="l"/>
                <a:tab pos="7186613" algn="l"/>
                <a:tab pos="7635875" algn="l"/>
                <a:tab pos="8085138" algn="l"/>
                <a:tab pos="8534400" algn="l"/>
                <a:tab pos="8983663" algn="l"/>
              </a:tabLst>
            </a:pPr>
            <a:r>
              <a:rPr lang="en-US" sz="3200" b="0" dirty="0" smtClean="0">
                <a:solidFill>
                  <a:srgbClr val="112EA0"/>
                </a:solidFill>
              </a:rPr>
              <a:t>Principles and Framework of the Converter</a:t>
            </a:r>
            <a:endParaRPr lang="en-US" sz="3200" b="0" dirty="0">
              <a:solidFill>
                <a:srgbClr val="112EA0"/>
              </a:solidFill>
            </a:endParaRPr>
          </a:p>
        </p:txBody>
      </p:sp>
      <p:sp>
        <p:nvSpPr>
          <p:cNvPr id="81933" name="Rectangle 13"/>
          <p:cNvSpPr>
            <a:spLocks noChangeArrowheads="1"/>
          </p:cNvSpPr>
          <p:nvPr/>
        </p:nvSpPr>
        <p:spPr bwMode="auto">
          <a:xfrm>
            <a:off x="1617663" y="4703763"/>
            <a:ext cx="5781675" cy="83343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lIns="90000" tIns="46800" rIns="90000" bIns="46800">
            <a:spAutoFit/>
          </a:bodyPr>
          <a:lstStyle/>
          <a:p>
            <a:pPr algn="ctr">
              <a:spcBef>
                <a:spcPct val="20000"/>
              </a:spcBef>
              <a:buFont typeface="Wingdings" pitchFamily="48" charset="2"/>
              <a:buNone/>
              <a:defRPr/>
            </a:pPr>
            <a:r>
              <a:rPr kumimoji="1" lang="en-US" sz="2400" i="1" dirty="0">
                <a:solidFill>
                  <a:srgbClr val="FF9933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Clever Age</a:t>
            </a:r>
          </a:p>
          <a:p>
            <a:pPr algn="ctr">
              <a:spcBef>
                <a:spcPct val="20000"/>
              </a:spcBef>
              <a:buFont typeface="Wingdings" pitchFamily="48" charset="2"/>
              <a:buNone/>
              <a:defRPr/>
            </a:pPr>
            <a:r>
              <a:rPr kumimoji="1" lang="en-US" sz="2000" i="1" dirty="0" smtClean="0">
                <a:solidFill>
                  <a:srgbClr val="FF9933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February </a:t>
            </a:r>
            <a:r>
              <a:rPr kumimoji="1" lang="en-US" sz="2000" i="1" dirty="0">
                <a:solidFill>
                  <a:srgbClr val="FF9933"/>
                </a:solidFill>
                <a:effectLst>
                  <a:outerShdw blurRad="38100" dist="38100" dir="2700000" algn="tl">
                    <a:srgbClr val="C0C0C0"/>
                  </a:outerShdw>
                </a:effectLst>
              </a:rPr>
              <a:t>2007</a:t>
            </a:r>
            <a:endParaRPr kumimoji="1" lang="en-US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65620" y="1523856"/>
            <a:ext cx="7793038" cy="1745817"/>
          </a:xfrm>
        </p:spPr>
        <p:txBody>
          <a:bodyPr/>
          <a:lstStyle/>
          <a:p>
            <a:r>
              <a:rPr lang="en-US" sz="1800" dirty="0" smtClean="0"/>
              <a:t>The last processor serializes the event stream into a ZIP archive.</a:t>
            </a:r>
          </a:p>
          <a:p>
            <a:pPr marL="342900" lvl="2" indent="-342900">
              <a:spcBef>
                <a:spcPct val="60000"/>
              </a:spcBef>
              <a:buFont typeface="Wingdings" pitchFamily="48" charset="2"/>
              <a:buChar char="n"/>
            </a:pPr>
            <a:r>
              <a:rPr lang="en-US" sz="1800" dirty="0" smtClean="0">
                <a:solidFill>
                  <a:schemeClr val="bg1"/>
                </a:solidFill>
              </a:rPr>
              <a:t>The way XML parts &amp; binaries are zipped together in the end is described by specific XML markup instructions. The </a:t>
            </a:r>
            <a:r>
              <a:rPr lang="en-US" sz="1800" dirty="0" err="1" smtClean="0">
                <a:solidFill>
                  <a:schemeClr val="bg1"/>
                </a:solidFill>
              </a:rPr>
              <a:t>ZipArchiveWriter</a:t>
            </a:r>
            <a:r>
              <a:rPr lang="en-US" sz="1800" dirty="0" smtClean="0">
                <a:solidFill>
                  <a:schemeClr val="bg1"/>
                </a:solidFill>
              </a:rPr>
              <a:t> component processes these instructions.</a:t>
            </a:r>
          </a:p>
          <a:p>
            <a:endParaRPr lang="en-US" sz="1800" dirty="0" smtClean="0"/>
          </a:p>
          <a:p>
            <a:endParaRPr lang="en-US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lvl="2"/>
            <a:r>
              <a:rPr lang="en-US" dirty="0" smtClean="0"/>
              <a:t>Principles &gt; Post-Processing (3) </a:t>
            </a:r>
            <a:r>
              <a:rPr lang="en-US" sz="3200" dirty="0" smtClean="0"/>
              <a:t/>
            </a:r>
            <a:br>
              <a:rPr lang="en-US" sz="3200" dirty="0" smtClean="0"/>
            </a:br>
            <a:endParaRPr lang="en-US" dirty="0"/>
          </a:p>
        </p:txBody>
      </p:sp>
      <p:pic>
        <p:nvPicPr>
          <p:cNvPr id="25602" name="Picture 2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861378" y="3347884"/>
            <a:ext cx="7662289" cy="2873591"/>
          </a:xfrm>
          <a:prstGeom prst="rect">
            <a:avLst/>
          </a:prstGeom>
          <a:noFill/>
          <a:ln w="12700" cap="flat" cmpd="sng">
            <a:noFill/>
            <a:prstDash val="solid"/>
            <a:miter lim="800000"/>
            <a:headEnd type="none" w="med" len="med"/>
            <a:tailEnd type="none" w="med" len="med"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9" name="Rounded Rectangle 68"/>
          <p:cNvSpPr/>
          <p:nvPr/>
        </p:nvSpPr>
        <p:spPr bwMode="auto">
          <a:xfrm>
            <a:off x="1011382" y="2230582"/>
            <a:ext cx="5140036" cy="1496291"/>
          </a:xfrm>
          <a:prstGeom prst="roundRect">
            <a:avLst/>
          </a:prstGeom>
          <a:ln>
            <a:headEnd type="triangle" w="med" len="med"/>
            <a:tailEnd type="triangle" w="med" len="med"/>
          </a:ln>
        </p:spPr>
        <p:style>
          <a:lnRef idx="1">
            <a:schemeClr val="accent2"/>
          </a:lnRef>
          <a:fillRef idx="2">
            <a:schemeClr val="accent2"/>
          </a:fillRef>
          <a:effectRef idx="1">
            <a:schemeClr val="accent2"/>
          </a:effectRef>
          <a:fontRef idx="minor">
            <a:schemeClr val="dk1"/>
          </a:fontRef>
        </p:style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700" b="1" i="0" u="none" strike="noStrike" cap="none" normalizeH="0" baseline="0" smtClean="0">
              <a:ln>
                <a:noFill/>
              </a:ln>
              <a:solidFill>
                <a:srgbClr val="679ACD"/>
              </a:solidFill>
              <a:effectLst/>
              <a:latin typeface="Verdana" pitchFamily="48" charset="0"/>
            </a:endParaRP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SW Components &gt; Logical View</a:t>
            </a:r>
            <a:endParaRPr lang="en-US" dirty="0"/>
          </a:p>
        </p:txBody>
      </p:sp>
      <p:sp>
        <p:nvSpPr>
          <p:cNvPr id="6" name="TextBox 5"/>
          <p:cNvSpPr txBox="1"/>
          <p:nvPr/>
        </p:nvSpPr>
        <p:spPr>
          <a:xfrm>
            <a:off x="1112520" y="1691640"/>
            <a:ext cx="1703070" cy="455815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wrap="square" rtlCol="0">
            <a:noAutofit/>
          </a:bodyPr>
          <a:lstStyle/>
          <a:p>
            <a:r>
              <a:rPr lang="en-US" sz="1200" dirty="0" smtClean="0">
                <a:solidFill>
                  <a:schemeClr val="bg1"/>
                </a:solidFill>
              </a:rPr>
              <a:t>.NET Framework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002280" y="1706880"/>
            <a:ext cx="3082290" cy="441960"/>
          </a:xfrm>
          <a:prstGeom prst="rect">
            <a:avLst/>
          </a:prstGeom>
        </p:spPr>
        <p:style>
          <a:lnRef idx="1">
            <a:schemeClr val="dk1"/>
          </a:lnRef>
          <a:fillRef idx="3">
            <a:schemeClr val="dk1"/>
          </a:fillRef>
          <a:effectRef idx="2">
            <a:schemeClr val="dk1"/>
          </a:effectRef>
          <a:fontRef idx="minor">
            <a:schemeClr val="lt1"/>
          </a:fontRef>
        </p:style>
        <p:txBody>
          <a:bodyPr wrap="square" rtlCol="0">
            <a:noAutofit/>
          </a:bodyPr>
          <a:lstStyle/>
          <a:p>
            <a:r>
              <a:rPr lang="en-US" sz="1200" dirty="0" smtClean="0">
                <a:solidFill>
                  <a:schemeClr val="bg1"/>
                </a:solidFill>
              </a:rPr>
              <a:t>ZLib</a:t>
            </a:r>
            <a:endParaRPr lang="en-US" sz="1200" dirty="0">
              <a:solidFill>
                <a:schemeClr val="bg1"/>
              </a:solidFill>
            </a:endParaRPr>
          </a:p>
        </p:txBody>
      </p:sp>
      <p:sp>
        <p:nvSpPr>
          <p:cNvPr id="20" name="Rounded Rectangle 19"/>
          <p:cNvSpPr/>
          <p:nvPr/>
        </p:nvSpPr>
        <p:spPr bwMode="auto">
          <a:xfrm>
            <a:off x="6343650" y="1931669"/>
            <a:ext cx="2171700" cy="4178185"/>
          </a:xfrm>
          <a:prstGeom prst="roundRect">
            <a:avLst/>
          </a:prstGeom>
          <a:solidFill>
            <a:srgbClr val="A3C2E1"/>
          </a:solidFill>
          <a:ln w="12700" cap="flat" cmpd="sng" algn="ctr">
            <a:solidFill>
              <a:schemeClr val="bg1"/>
            </a:solidFill>
            <a:prstDash val="solid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700" b="1" i="0" u="none" strike="noStrike" cap="none" normalizeH="0" baseline="0" dirty="0" smtClean="0">
              <a:ln>
                <a:noFill/>
              </a:ln>
              <a:solidFill>
                <a:srgbClr val="679ACD"/>
              </a:solidFill>
              <a:effectLst/>
              <a:latin typeface="Verdana" pitchFamily="48" charset="0"/>
            </a:endParaRPr>
          </a:p>
        </p:txBody>
      </p:sp>
      <p:grpSp>
        <p:nvGrpSpPr>
          <p:cNvPr id="34" name="Group 33"/>
          <p:cNvGrpSpPr/>
          <p:nvPr/>
        </p:nvGrpSpPr>
        <p:grpSpPr>
          <a:xfrm>
            <a:off x="6537960" y="2366010"/>
            <a:ext cx="1783080" cy="369332"/>
            <a:chOff x="6640830" y="2960370"/>
            <a:chExt cx="1783080" cy="369332"/>
          </a:xfrm>
        </p:grpSpPr>
        <p:sp>
          <p:nvSpPr>
            <p:cNvPr id="17" name="TextBox 16"/>
            <p:cNvSpPr txBox="1"/>
            <p:nvPr/>
          </p:nvSpPr>
          <p:spPr>
            <a:xfrm>
              <a:off x="6640830" y="3034546"/>
              <a:ext cx="605790" cy="220980"/>
            </a:xfrm>
            <a:prstGeom prst="rect">
              <a:avLst/>
            </a:prstGeom>
          </p:spPr>
          <p:style>
            <a:lnRef idx="1">
              <a:schemeClr val="dk1"/>
            </a:lnRef>
            <a:fillRef idx="3">
              <a:schemeClr val="dk1"/>
            </a:fillRef>
            <a:effectRef idx="2">
              <a:schemeClr val="dk1"/>
            </a:effectRef>
            <a:fontRef idx="minor">
              <a:schemeClr val="lt1"/>
            </a:fontRef>
          </p:style>
          <p:txBody>
            <a:bodyPr wrap="square" rtlCol="0">
              <a:noAutofit/>
            </a:bodyPr>
            <a:lstStyle/>
            <a:p>
              <a:endParaRPr lang="en-US" sz="1200" dirty="0">
                <a:solidFill>
                  <a:schemeClr val="bg1"/>
                </a:solidFill>
              </a:endParaRPr>
            </a:p>
          </p:txBody>
        </p:sp>
        <p:sp>
          <p:nvSpPr>
            <p:cNvPr id="21" name="TextBox 20"/>
            <p:cNvSpPr txBox="1"/>
            <p:nvPr/>
          </p:nvSpPr>
          <p:spPr>
            <a:xfrm>
              <a:off x="7372350" y="2960370"/>
              <a:ext cx="105156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00" dirty="0" smtClean="0">
                  <a:solidFill>
                    <a:schemeClr val="bg1"/>
                  </a:solidFill>
                </a:rPr>
                <a:t>External components</a:t>
              </a:r>
              <a:endParaRPr lang="en-US" sz="900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35" name="Group 34"/>
          <p:cNvGrpSpPr/>
          <p:nvPr/>
        </p:nvGrpSpPr>
        <p:grpSpPr>
          <a:xfrm>
            <a:off x="6520815" y="2982784"/>
            <a:ext cx="1817370" cy="369332"/>
            <a:chOff x="6656070" y="3375660"/>
            <a:chExt cx="1817370" cy="369332"/>
          </a:xfrm>
        </p:grpSpPr>
        <p:sp>
          <p:nvSpPr>
            <p:cNvPr id="23" name="TextBox 22"/>
            <p:cNvSpPr txBox="1"/>
            <p:nvPr/>
          </p:nvSpPr>
          <p:spPr>
            <a:xfrm>
              <a:off x="6656070" y="3449836"/>
              <a:ext cx="605790" cy="220980"/>
            </a:xfrm>
            <a:prstGeom prst="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wrap="square" rtlCol="0">
              <a:noAutofit/>
            </a:bodyPr>
            <a:lstStyle/>
            <a:p>
              <a:endParaRPr lang="en-US" sz="1200" dirty="0">
                <a:solidFill>
                  <a:schemeClr val="bg1"/>
                </a:solidFill>
              </a:endParaRPr>
            </a:p>
          </p:txBody>
        </p:sp>
        <p:sp>
          <p:nvSpPr>
            <p:cNvPr id="25" name="TextBox 24"/>
            <p:cNvSpPr txBox="1"/>
            <p:nvPr/>
          </p:nvSpPr>
          <p:spPr>
            <a:xfrm>
              <a:off x="7421880" y="3375660"/>
              <a:ext cx="105156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00" dirty="0" smtClean="0">
                  <a:solidFill>
                    <a:schemeClr val="bg1"/>
                  </a:solidFill>
                </a:rPr>
                <a:t>Common</a:t>
              </a:r>
            </a:p>
            <a:p>
              <a:r>
                <a:rPr lang="en-US" sz="900" dirty="0" smtClean="0">
                  <a:solidFill>
                    <a:schemeClr val="bg1"/>
                  </a:solidFill>
                </a:rPr>
                <a:t>components</a:t>
              </a:r>
              <a:endParaRPr lang="en-US" sz="900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36" name="Group 35"/>
          <p:cNvGrpSpPr/>
          <p:nvPr/>
        </p:nvGrpSpPr>
        <p:grpSpPr>
          <a:xfrm>
            <a:off x="6515100" y="4167594"/>
            <a:ext cx="1828800" cy="507831"/>
            <a:chOff x="6659880" y="3848100"/>
            <a:chExt cx="1828800" cy="507831"/>
          </a:xfrm>
        </p:grpSpPr>
        <p:sp>
          <p:nvSpPr>
            <p:cNvPr id="26" name="TextBox 25"/>
            <p:cNvSpPr txBox="1"/>
            <p:nvPr/>
          </p:nvSpPr>
          <p:spPr>
            <a:xfrm>
              <a:off x="6659880" y="3991525"/>
              <a:ext cx="605790" cy="220980"/>
            </a:xfrm>
            <a:prstGeom prst="rect">
              <a:avLst/>
            </a:prstGeom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wrap="square" rtlCol="0">
              <a:noAutofit/>
            </a:bodyPr>
            <a:lstStyle/>
            <a:p>
              <a:endParaRPr lang="en-US" sz="1200" dirty="0">
                <a:solidFill>
                  <a:schemeClr val="bg1"/>
                </a:solidFill>
              </a:endParaRPr>
            </a:p>
          </p:txBody>
        </p:sp>
        <p:sp>
          <p:nvSpPr>
            <p:cNvPr id="27" name="TextBox 26"/>
            <p:cNvSpPr txBox="1"/>
            <p:nvPr/>
          </p:nvSpPr>
          <p:spPr>
            <a:xfrm>
              <a:off x="7437120" y="3848100"/>
              <a:ext cx="1051560" cy="507831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00" dirty="0" smtClean="0">
                  <a:solidFill>
                    <a:schemeClr val="bg1"/>
                  </a:solidFill>
                </a:rPr>
                <a:t>Application specific </a:t>
              </a:r>
            </a:p>
            <a:p>
              <a:r>
                <a:rPr lang="en-US" sz="900" dirty="0" smtClean="0">
                  <a:solidFill>
                    <a:schemeClr val="bg1"/>
                  </a:solidFill>
                </a:rPr>
                <a:t>components</a:t>
              </a:r>
              <a:endParaRPr lang="en-US" sz="900" dirty="0">
                <a:solidFill>
                  <a:schemeClr val="bg1"/>
                </a:solidFill>
              </a:endParaRPr>
            </a:p>
          </p:txBody>
        </p:sp>
      </p:grpSp>
      <p:grpSp>
        <p:nvGrpSpPr>
          <p:cNvPr id="45" name="Group 44"/>
          <p:cNvGrpSpPr/>
          <p:nvPr/>
        </p:nvGrpSpPr>
        <p:grpSpPr>
          <a:xfrm>
            <a:off x="6520815" y="4897878"/>
            <a:ext cx="1817370" cy="369332"/>
            <a:chOff x="6629400" y="4661312"/>
            <a:chExt cx="1817370" cy="369332"/>
          </a:xfrm>
        </p:grpSpPr>
        <p:sp>
          <p:nvSpPr>
            <p:cNvPr id="28" name="TextBox 27"/>
            <p:cNvSpPr txBox="1"/>
            <p:nvPr/>
          </p:nvSpPr>
          <p:spPr>
            <a:xfrm>
              <a:off x="6629400" y="4723388"/>
              <a:ext cx="605790" cy="220980"/>
            </a:xfrm>
            <a:prstGeom prst="rect">
              <a:avLst/>
            </a:prstGeom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wrap="square" rtlCol="0">
              <a:noAutofit/>
            </a:bodyPr>
            <a:lstStyle/>
            <a:p>
              <a:endParaRPr lang="en-US" sz="1200" dirty="0">
                <a:solidFill>
                  <a:schemeClr val="bg1"/>
                </a:solidFill>
              </a:endParaRPr>
            </a:p>
          </p:txBody>
        </p:sp>
        <p:sp>
          <p:nvSpPr>
            <p:cNvPr id="29" name="TextBox 28"/>
            <p:cNvSpPr txBox="1"/>
            <p:nvPr/>
          </p:nvSpPr>
          <p:spPr>
            <a:xfrm>
              <a:off x="7395210" y="4661312"/>
              <a:ext cx="105156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00" dirty="0" smtClean="0">
                  <a:solidFill>
                    <a:schemeClr val="bg1"/>
                  </a:solidFill>
                </a:rPr>
                <a:t>Sub components</a:t>
              </a:r>
              <a:endParaRPr lang="en-US" sz="900" dirty="0">
                <a:solidFill>
                  <a:schemeClr val="bg1"/>
                </a:solidFill>
              </a:endParaRPr>
            </a:p>
          </p:txBody>
        </p:sp>
      </p:grpSp>
      <p:sp>
        <p:nvSpPr>
          <p:cNvPr id="41" name="TextBox 40"/>
          <p:cNvSpPr txBox="1"/>
          <p:nvPr/>
        </p:nvSpPr>
        <p:spPr>
          <a:xfrm>
            <a:off x="3783330" y="5741670"/>
            <a:ext cx="2330551" cy="484680"/>
          </a:xfrm>
          <a:prstGeom prst="rect">
            <a:avLst/>
          </a:prstGeom>
          <a:solidFill>
            <a:srgbClr val="92D050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en-US" sz="1000" dirty="0" smtClean="0">
                <a:solidFill>
                  <a:schemeClr val="bg1"/>
                </a:solidFill>
              </a:rPr>
              <a:t>Command Line Tool</a:t>
            </a:r>
            <a:r>
              <a:rPr lang="en-US" sz="1000" baseline="30000" dirty="0" smtClean="0">
                <a:solidFill>
                  <a:schemeClr val="bg1"/>
                </a:solidFill>
              </a:rPr>
              <a:t>1</a:t>
            </a:r>
            <a:endParaRPr lang="en-US" sz="1000" baseline="30000" dirty="0">
              <a:solidFill>
                <a:schemeClr val="bg1"/>
              </a:solidFill>
            </a:endParaRPr>
          </a:p>
        </p:txBody>
      </p:sp>
      <p:grpSp>
        <p:nvGrpSpPr>
          <p:cNvPr id="51" name="Group 50"/>
          <p:cNvGrpSpPr/>
          <p:nvPr/>
        </p:nvGrpSpPr>
        <p:grpSpPr>
          <a:xfrm>
            <a:off x="1112520" y="3817620"/>
            <a:ext cx="1508760" cy="1828800"/>
            <a:chOff x="1131570" y="3817620"/>
            <a:chExt cx="1508760" cy="1828800"/>
          </a:xfrm>
        </p:grpSpPr>
        <p:sp>
          <p:nvSpPr>
            <p:cNvPr id="32" name="Rounded Rectangle 31"/>
            <p:cNvSpPr/>
            <p:nvPr/>
          </p:nvSpPr>
          <p:spPr bwMode="auto">
            <a:xfrm>
              <a:off x="1131570" y="3817620"/>
              <a:ext cx="1508760" cy="18288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vert="horz" wrap="none" lIns="90000" tIns="46800" rIns="90000" bIns="4680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5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Word</a:t>
              </a:r>
            </a:p>
          </p:txBody>
        </p:sp>
        <p:sp>
          <p:nvSpPr>
            <p:cNvPr id="42" name="Rounded Rectangle 41"/>
            <p:cNvSpPr/>
            <p:nvPr/>
          </p:nvSpPr>
          <p:spPr bwMode="auto">
            <a:xfrm>
              <a:off x="1272540" y="4149090"/>
              <a:ext cx="1177290" cy="3429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Processor</a:t>
              </a:r>
            </a:p>
          </p:txBody>
        </p:sp>
        <p:sp>
          <p:nvSpPr>
            <p:cNvPr id="47" name="Rounded Rectangle 46"/>
            <p:cNvSpPr/>
            <p:nvPr/>
          </p:nvSpPr>
          <p:spPr bwMode="auto">
            <a:xfrm>
              <a:off x="1272540" y="4598670"/>
              <a:ext cx="1177290" cy="3429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Add-In</a:t>
              </a:r>
            </a:p>
          </p:txBody>
        </p:sp>
        <p:sp>
          <p:nvSpPr>
            <p:cNvPr id="48" name="Rounded Rectangle 47"/>
            <p:cNvSpPr/>
            <p:nvPr/>
          </p:nvSpPr>
          <p:spPr bwMode="auto">
            <a:xfrm>
              <a:off x="1272540" y="5048250"/>
              <a:ext cx="1177290" cy="3429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Setup</a:t>
              </a:r>
            </a:p>
          </p:txBody>
        </p:sp>
      </p:grpSp>
      <p:grpSp>
        <p:nvGrpSpPr>
          <p:cNvPr id="52" name="Group 51"/>
          <p:cNvGrpSpPr/>
          <p:nvPr/>
        </p:nvGrpSpPr>
        <p:grpSpPr>
          <a:xfrm>
            <a:off x="2867025" y="3817620"/>
            <a:ext cx="1508760" cy="1828800"/>
            <a:chOff x="1131570" y="3817620"/>
            <a:chExt cx="1508760" cy="1828800"/>
          </a:xfrm>
        </p:grpSpPr>
        <p:sp>
          <p:nvSpPr>
            <p:cNvPr id="53" name="Rounded Rectangle 52"/>
            <p:cNvSpPr/>
            <p:nvPr/>
          </p:nvSpPr>
          <p:spPr bwMode="auto">
            <a:xfrm>
              <a:off x="1131570" y="3817620"/>
              <a:ext cx="1508760" cy="18288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vert="horz" wrap="none" lIns="90000" tIns="46800" rIns="90000" bIns="4680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5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Excel</a:t>
              </a:r>
            </a:p>
          </p:txBody>
        </p:sp>
        <p:sp>
          <p:nvSpPr>
            <p:cNvPr id="54" name="Rounded Rectangle 53"/>
            <p:cNvSpPr/>
            <p:nvPr/>
          </p:nvSpPr>
          <p:spPr bwMode="auto">
            <a:xfrm>
              <a:off x="1272540" y="4149090"/>
              <a:ext cx="1177290" cy="3429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Processor</a:t>
              </a:r>
            </a:p>
          </p:txBody>
        </p:sp>
        <p:sp>
          <p:nvSpPr>
            <p:cNvPr id="55" name="Rounded Rectangle 54"/>
            <p:cNvSpPr/>
            <p:nvPr/>
          </p:nvSpPr>
          <p:spPr bwMode="auto">
            <a:xfrm>
              <a:off x="1272540" y="4598670"/>
              <a:ext cx="1177290" cy="3429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Add-In</a:t>
              </a:r>
            </a:p>
          </p:txBody>
        </p:sp>
        <p:sp>
          <p:nvSpPr>
            <p:cNvPr id="56" name="Rounded Rectangle 55"/>
            <p:cNvSpPr/>
            <p:nvPr/>
          </p:nvSpPr>
          <p:spPr bwMode="auto">
            <a:xfrm>
              <a:off x="1272540" y="5048250"/>
              <a:ext cx="1177290" cy="3429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Setup</a:t>
              </a:r>
            </a:p>
          </p:txBody>
        </p:sp>
      </p:grpSp>
      <p:grpSp>
        <p:nvGrpSpPr>
          <p:cNvPr id="57" name="Group 56"/>
          <p:cNvGrpSpPr/>
          <p:nvPr/>
        </p:nvGrpSpPr>
        <p:grpSpPr>
          <a:xfrm>
            <a:off x="4605121" y="3817620"/>
            <a:ext cx="1508760" cy="1828800"/>
            <a:chOff x="1131570" y="3817620"/>
            <a:chExt cx="1508760" cy="1828800"/>
          </a:xfrm>
        </p:grpSpPr>
        <p:sp>
          <p:nvSpPr>
            <p:cNvPr id="58" name="Rounded Rectangle 57"/>
            <p:cNvSpPr/>
            <p:nvPr/>
          </p:nvSpPr>
          <p:spPr bwMode="auto">
            <a:xfrm>
              <a:off x="1131570" y="3817620"/>
              <a:ext cx="1508760" cy="18288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2">
              <a:schemeClr val="accent1"/>
            </a:fillRef>
            <a:effectRef idx="1">
              <a:schemeClr val="accent1"/>
            </a:effectRef>
            <a:fontRef idx="minor">
              <a:schemeClr val="dk1"/>
            </a:fontRef>
          </p:style>
          <p:txBody>
            <a:bodyPr vert="horz" wrap="none" lIns="90000" tIns="46800" rIns="90000" bIns="4680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5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PowerPoint</a:t>
              </a:r>
            </a:p>
          </p:txBody>
        </p:sp>
        <p:sp>
          <p:nvSpPr>
            <p:cNvPr id="59" name="Rounded Rectangle 58"/>
            <p:cNvSpPr/>
            <p:nvPr/>
          </p:nvSpPr>
          <p:spPr bwMode="auto">
            <a:xfrm>
              <a:off x="1279467" y="4149090"/>
              <a:ext cx="1177290" cy="3429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Processor</a:t>
              </a:r>
            </a:p>
          </p:txBody>
        </p:sp>
        <p:sp>
          <p:nvSpPr>
            <p:cNvPr id="60" name="Rounded Rectangle 59"/>
            <p:cNvSpPr/>
            <p:nvPr/>
          </p:nvSpPr>
          <p:spPr bwMode="auto">
            <a:xfrm>
              <a:off x="1279467" y="4598670"/>
              <a:ext cx="1177290" cy="3429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Add-In</a:t>
              </a:r>
            </a:p>
          </p:txBody>
        </p:sp>
        <p:sp>
          <p:nvSpPr>
            <p:cNvPr id="61" name="Rounded Rectangle 60"/>
            <p:cNvSpPr/>
            <p:nvPr/>
          </p:nvSpPr>
          <p:spPr bwMode="auto">
            <a:xfrm>
              <a:off x="1279467" y="5034396"/>
              <a:ext cx="1177290" cy="342900"/>
            </a:xfrm>
            <a:prstGeom prst="roundRect">
              <a:avLst/>
            </a:prstGeom>
            <a:ln>
              <a:headEnd type="triangle" w="med" len="med"/>
              <a:tailEnd type="triangle" w="med" len="med"/>
            </a:ln>
          </p:spPr>
          <p:style>
            <a:lnRef idx="1">
              <a:schemeClr val="accent1"/>
            </a:lnRef>
            <a:fillRef idx="3">
              <a:schemeClr val="accent1"/>
            </a:fillRef>
            <a:effectRef idx="2">
              <a:schemeClr val="accent1"/>
            </a:effectRef>
            <a:fontRef idx="minor">
              <a:schemeClr val="lt1"/>
            </a:fontRef>
          </p:style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0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Setup</a:t>
              </a:r>
            </a:p>
          </p:txBody>
        </p:sp>
      </p:grpSp>
      <p:sp>
        <p:nvSpPr>
          <p:cNvPr id="62" name="TextBox 61"/>
          <p:cNvSpPr txBox="1"/>
          <p:nvPr/>
        </p:nvSpPr>
        <p:spPr>
          <a:xfrm>
            <a:off x="1112520" y="5741670"/>
            <a:ext cx="2424329" cy="484680"/>
          </a:xfrm>
          <a:prstGeom prst="rect">
            <a:avLst/>
          </a:prstGeom>
          <a:solidFill>
            <a:srgbClr val="92D050"/>
          </a:solidFill>
        </p:spPr>
        <p:style>
          <a:lnRef idx="0">
            <a:schemeClr val="accent1"/>
          </a:lnRef>
          <a:fillRef idx="3">
            <a:schemeClr val="accent1"/>
          </a:fillRef>
          <a:effectRef idx="3">
            <a:schemeClr val="accent1"/>
          </a:effectRef>
          <a:fontRef idx="minor">
            <a:schemeClr val="lt1"/>
          </a:fontRef>
        </p:style>
        <p:txBody>
          <a:bodyPr wrap="square" rtlCol="0" anchor="ctr">
            <a:noAutofit/>
          </a:bodyPr>
          <a:lstStyle/>
          <a:p>
            <a:pPr algn="ctr"/>
            <a:r>
              <a:rPr lang="en-US" sz="1000" dirty="0" smtClean="0">
                <a:solidFill>
                  <a:schemeClr val="bg1"/>
                </a:solidFill>
              </a:rPr>
              <a:t>Launcher</a:t>
            </a:r>
            <a:r>
              <a:rPr lang="en-US" sz="1000" baseline="30000" dirty="0" smtClean="0">
                <a:solidFill>
                  <a:schemeClr val="bg1"/>
                </a:solidFill>
              </a:rPr>
              <a:t>1</a:t>
            </a:r>
            <a:endParaRPr lang="en-US" sz="1000" baseline="30000" dirty="0">
              <a:solidFill>
                <a:schemeClr val="bg1"/>
              </a:solidFill>
            </a:endParaRPr>
          </a:p>
        </p:txBody>
      </p:sp>
      <p:grpSp>
        <p:nvGrpSpPr>
          <p:cNvPr id="65" name="Group 64"/>
          <p:cNvGrpSpPr/>
          <p:nvPr/>
        </p:nvGrpSpPr>
        <p:grpSpPr>
          <a:xfrm>
            <a:off x="6509385" y="5496048"/>
            <a:ext cx="1840230" cy="230832"/>
            <a:chOff x="6629400" y="4718462"/>
            <a:chExt cx="1840230" cy="230832"/>
          </a:xfrm>
        </p:grpSpPr>
        <p:sp>
          <p:nvSpPr>
            <p:cNvPr id="66" name="TextBox 65"/>
            <p:cNvSpPr txBox="1"/>
            <p:nvPr/>
          </p:nvSpPr>
          <p:spPr>
            <a:xfrm>
              <a:off x="6629400" y="4723388"/>
              <a:ext cx="605790" cy="220980"/>
            </a:xfrm>
            <a:prstGeom prst="rect">
              <a:avLst/>
            </a:prstGeom>
            <a:solidFill>
              <a:srgbClr val="92D050"/>
            </a:solidFill>
          </p:spPr>
          <p:style>
            <a:lnRef idx="0">
              <a:schemeClr val="accent1"/>
            </a:lnRef>
            <a:fillRef idx="3">
              <a:schemeClr val="accent1"/>
            </a:fillRef>
            <a:effectRef idx="3">
              <a:schemeClr val="accent1"/>
            </a:effectRef>
            <a:fontRef idx="minor">
              <a:schemeClr val="lt1"/>
            </a:fontRef>
          </p:style>
          <p:txBody>
            <a:bodyPr wrap="square" rtlCol="0">
              <a:noAutofit/>
            </a:bodyPr>
            <a:lstStyle/>
            <a:p>
              <a:endParaRPr lang="en-US" sz="1200" dirty="0">
                <a:solidFill>
                  <a:schemeClr val="bg1"/>
                </a:solidFill>
              </a:endParaRPr>
            </a:p>
          </p:txBody>
        </p:sp>
        <p:sp>
          <p:nvSpPr>
            <p:cNvPr id="67" name="TextBox 66"/>
            <p:cNvSpPr txBox="1"/>
            <p:nvPr/>
          </p:nvSpPr>
          <p:spPr>
            <a:xfrm>
              <a:off x="7418070" y="4718462"/>
              <a:ext cx="1051560" cy="2308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00" dirty="0" smtClean="0">
                  <a:solidFill>
                    <a:schemeClr val="bg1"/>
                  </a:solidFill>
                </a:rPr>
                <a:t>Shell Tools</a:t>
              </a:r>
              <a:endParaRPr lang="en-US" sz="900" dirty="0">
                <a:solidFill>
                  <a:schemeClr val="bg1"/>
                </a:solidFill>
              </a:endParaRPr>
            </a:p>
          </p:txBody>
        </p:sp>
      </p:grpSp>
      <p:sp>
        <p:nvSpPr>
          <p:cNvPr id="19" name="TextBox 18"/>
          <p:cNvSpPr txBox="1"/>
          <p:nvPr/>
        </p:nvSpPr>
        <p:spPr>
          <a:xfrm>
            <a:off x="6595110" y="2000250"/>
            <a:ext cx="736099" cy="25391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050" u="sng" dirty="0" smtClean="0">
                <a:solidFill>
                  <a:schemeClr val="bg1"/>
                </a:solidFill>
              </a:rPr>
              <a:t>Legend</a:t>
            </a:r>
            <a:endParaRPr lang="en-US" sz="1050" u="sng" dirty="0">
              <a:solidFill>
                <a:schemeClr val="bg1"/>
              </a:solidFill>
            </a:endParaRPr>
          </a:p>
        </p:txBody>
      </p:sp>
      <p:sp>
        <p:nvSpPr>
          <p:cNvPr id="70" name="Rounded Rectangle 69"/>
          <p:cNvSpPr/>
          <p:nvPr/>
        </p:nvSpPr>
        <p:spPr bwMode="auto">
          <a:xfrm>
            <a:off x="1371599" y="2327563"/>
            <a:ext cx="4502727" cy="346363"/>
          </a:xfrm>
          <a:prstGeom prst="roundRect">
            <a:avLst/>
          </a:prstGeom>
          <a:ln>
            <a:headEnd type="triangle" w="med" len="med"/>
            <a:tailEnd type="triangle" w="med" len="med"/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rPr>
              <a:t>ODF Zip Utilities</a:t>
            </a:r>
          </a:p>
        </p:txBody>
      </p:sp>
      <p:sp>
        <p:nvSpPr>
          <p:cNvPr id="71" name="Rounded Rectangle 70"/>
          <p:cNvSpPr/>
          <p:nvPr/>
        </p:nvSpPr>
        <p:spPr bwMode="auto">
          <a:xfrm>
            <a:off x="1371599" y="2784762"/>
            <a:ext cx="4502727" cy="346363"/>
          </a:xfrm>
          <a:prstGeom prst="roundRect">
            <a:avLst/>
          </a:prstGeom>
          <a:ln>
            <a:headEnd type="triangle" w="med" len="med"/>
            <a:tailEnd type="triangle" w="med" len="med"/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ODF Converter Library</a:t>
            </a:r>
            <a:endParaRPr lang="en-US" sz="1100" dirty="0" smtClean="0">
              <a:solidFill>
                <a:schemeClr val="bg1"/>
              </a:solidFill>
              <a:latin typeface="Verdana" pitchFamily="48" charset="0"/>
            </a:endParaRPr>
          </a:p>
        </p:txBody>
      </p:sp>
      <p:sp>
        <p:nvSpPr>
          <p:cNvPr id="72" name="Rounded Rectangle 71"/>
          <p:cNvSpPr/>
          <p:nvPr/>
        </p:nvSpPr>
        <p:spPr bwMode="auto">
          <a:xfrm>
            <a:off x="1371599" y="3241962"/>
            <a:ext cx="4502727" cy="346363"/>
          </a:xfrm>
          <a:prstGeom prst="roundRect">
            <a:avLst/>
          </a:prstGeom>
          <a:ln>
            <a:headEnd type="triangle" w="med" len="med"/>
            <a:tailEnd type="triangle" w="med" len="med"/>
          </a:ln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ODF Add-In Library</a:t>
            </a:r>
          </a:p>
        </p:txBody>
      </p:sp>
      <p:grpSp>
        <p:nvGrpSpPr>
          <p:cNvPr id="74" name="Group 73"/>
          <p:cNvGrpSpPr/>
          <p:nvPr/>
        </p:nvGrpSpPr>
        <p:grpSpPr>
          <a:xfrm>
            <a:off x="6527742" y="3523111"/>
            <a:ext cx="1803516" cy="369332"/>
            <a:chOff x="6669924" y="3334096"/>
            <a:chExt cx="1803516" cy="369332"/>
          </a:xfrm>
        </p:grpSpPr>
        <p:sp>
          <p:nvSpPr>
            <p:cNvPr id="75" name="TextBox 74"/>
            <p:cNvSpPr txBox="1"/>
            <p:nvPr/>
          </p:nvSpPr>
          <p:spPr>
            <a:xfrm>
              <a:off x="6669924" y="3422127"/>
              <a:ext cx="605790" cy="220980"/>
            </a:xfrm>
            <a:prstGeom prst="rect">
              <a:avLst/>
            </a:prstGeom>
          </p:spPr>
          <p:style>
            <a:lnRef idx="1">
              <a:schemeClr val="accent2"/>
            </a:lnRef>
            <a:fillRef idx="3">
              <a:schemeClr val="accent2"/>
            </a:fillRef>
            <a:effectRef idx="2">
              <a:schemeClr val="accent2"/>
            </a:effectRef>
            <a:fontRef idx="minor">
              <a:schemeClr val="lt1"/>
            </a:fontRef>
          </p:style>
          <p:txBody>
            <a:bodyPr wrap="square" rtlCol="0">
              <a:noAutofit/>
            </a:bodyPr>
            <a:lstStyle/>
            <a:p>
              <a:endParaRPr lang="en-US" sz="1200" dirty="0">
                <a:solidFill>
                  <a:schemeClr val="bg1"/>
                </a:solidFill>
              </a:endParaRPr>
            </a:p>
          </p:txBody>
        </p:sp>
        <p:sp>
          <p:nvSpPr>
            <p:cNvPr id="76" name="TextBox 75"/>
            <p:cNvSpPr txBox="1"/>
            <p:nvPr/>
          </p:nvSpPr>
          <p:spPr>
            <a:xfrm>
              <a:off x="7421880" y="3334096"/>
              <a:ext cx="1051560" cy="369332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sz="900" dirty="0" smtClean="0">
                  <a:solidFill>
                    <a:schemeClr val="bg1"/>
                  </a:solidFill>
                </a:rPr>
                <a:t>Sub-components</a:t>
              </a:r>
              <a:endParaRPr lang="en-US" sz="900" dirty="0">
                <a:solidFill>
                  <a:schemeClr val="bg1"/>
                </a:solidFill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8" name="Picture 4"/>
          <p:cNvPicPr>
            <a:picLocks noChangeAspect="1" noChangeArrowheads="1"/>
          </p:cNvPicPr>
          <p:nvPr/>
        </p:nvPicPr>
        <p:blipFill>
          <a:blip r:embed="rId3"/>
          <a:srcRect l="2731" t="19568" r="71232" b="11659"/>
          <a:stretch>
            <a:fillRect/>
          </a:stretch>
        </p:blipFill>
        <p:spPr bwMode="auto">
          <a:xfrm>
            <a:off x="630620" y="819807"/>
            <a:ext cx="2963918" cy="54905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3510643" y="1773238"/>
            <a:ext cx="5161870" cy="2798762"/>
          </a:xfrm>
        </p:spPr>
        <p:txBody>
          <a:bodyPr/>
          <a:lstStyle/>
          <a:p>
            <a:r>
              <a:rPr lang="en-US" sz="1800" dirty="0" smtClean="0">
                <a:solidFill>
                  <a:schemeClr val="bg1"/>
                </a:solidFill>
              </a:rPr>
              <a:t>Common: Common Components</a:t>
            </a:r>
          </a:p>
          <a:p>
            <a:pPr lvl="1"/>
            <a:r>
              <a:rPr lang="en-US" sz="1800" dirty="0" smtClean="0">
                <a:solidFill>
                  <a:schemeClr val="bg1"/>
                </a:solidFill>
              </a:rPr>
              <a:t>Common XSLT</a:t>
            </a:r>
          </a:p>
          <a:p>
            <a:pPr lvl="1"/>
            <a:r>
              <a:rPr lang="en-US" sz="1800" dirty="0" smtClean="0">
                <a:solidFill>
                  <a:schemeClr val="bg1"/>
                </a:solidFill>
              </a:rPr>
              <a:t>Post-processors</a:t>
            </a:r>
          </a:p>
          <a:p>
            <a:pPr lvl="1"/>
            <a:r>
              <a:rPr lang="en-US" sz="1800" dirty="0" smtClean="0">
                <a:solidFill>
                  <a:schemeClr val="bg1"/>
                </a:solidFill>
              </a:rPr>
              <a:t>Conversion engine</a:t>
            </a:r>
          </a:p>
          <a:p>
            <a:r>
              <a:rPr lang="en-US" sz="1800" dirty="0" smtClean="0">
                <a:solidFill>
                  <a:schemeClr val="bg1"/>
                </a:solidFill>
              </a:rPr>
              <a:t>Shell: Shell Tools</a:t>
            </a:r>
          </a:p>
          <a:p>
            <a:pPr lvl="1"/>
            <a:r>
              <a:rPr lang="en-US" sz="1800" dirty="0" smtClean="0">
                <a:solidFill>
                  <a:schemeClr val="bg1"/>
                </a:solidFill>
              </a:rPr>
              <a:t>Launcher</a:t>
            </a:r>
          </a:p>
          <a:p>
            <a:pPr lvl="1"/>
            <a:r>
              <a:rPr lang="en-US" sz="1800" dirty="0" smtClean="0">
                <a:solidFill>
                  <a:schemeClr val="bg1"/>
                </a:solidFill>
              </a:rPr>
              <a:t>Command Line Tool</a:t>
            </a:r>
          </a:p>
          <a:p>
            <a:r>
              <a:rPr lang="en-US" sz="1800" dirty="0" smtClean="0">
                <a:solidFill>
                  <a:schemeClr val="bg1"/>
                </a:solidFill>
              </a:rPr>
              <a:t>Word/etc…: Application specific projects</a:t>
            </a:r>
          </a:p>
          <a:p>
            <a:pPr lvl="1"/>
            <a:r>
              <a:rPr lang="en-US" sz="1800" dirty="0" smtClean="0">
                <a:solidFill>
                  <a:schemeClr val="bg1"/>
                </a:solidFill>
              </a:rPr>
              <a:t>Setup: Install Projects</a:t>
            </a:r>
          </a:p>
          <a:p>
            <a:pPr lvl="1"/>
            <a:r>
              <a:rPr lang="en-US" sz="1800" dirty="0" smtClean="0">
                <a:solidFill>
                  <a:schemeClr val="bg1"/>
                </a:solidFill>
              </a:rPr>
              <a:t>Add-In: </a:t>
            </a:r>
            <a:r>
              <a:rPr lang="en-US" sz="1800" baseline="0" dirty="0" smtClean="0">
                <a:solidFill>
                  <a:schemeClr val="bg1"/>
                </a:solidFill>
              </a:rPr>
              <a:t>COM interface  projects</a:t>
            </a:r>
          </a:p>
          <a:p>
            <a:pPr lvl="1"/>
            <a:r>
              <a:rPr lang="en-US" dirty="0" smtClean="0">
                <a:solidFill>
                  <a:schemeClr val="bg1"/>
                </a:solidFill>
              </a:rPr>
              <a:t>Converter: </a:t>
            </a:r>
            <a:r>
              <a:rPr lang="en-US" sz="1800" dirty="0" smtClean="0">
                <a:solidFill>
                  <a:schemeClr val="bg1"/>
                </a:solidFill>
              </a:rPr>
              <a:t>Conversion project</a:t>
            </a:r>
          </a:p>
          <a:p>
            <a:pPr lvl="2"/>
            <a:endParaRPr lang="en-US" dirty="0" smtClean="0">
              <a:solidFill>
                <a:schemeClr val="bg1"/>
              </a:solidFill>
            </a:endParaRPr>
          </a:p>
          <a:p>
            <a:pPr>
              <a:buNone/>
            </a:pPr>
            <a:endParaRPr lang="en-US" sz="2000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SW Components &gt; Project View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/>
          <a:srcRect l="2790" t="38673" r="71329" b="25307"/>
          <a:stretch>
            <a:fillRect/>
          </a:stretch>
        </p:blipFill>
        <p:spPr bwMode="auto">
          <a:xfrm>
            <a:off x="5281447" y="2680138"/>
            <a:ext cx="3373822" cy="32930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</p:pic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9475" y="1773238"/>
            <a:ext cx="7793038" cy="3255962"/>
          </a:xfrm>
        </p:spPr>
        <p:txBody>
          <a:bodyPr/>
          <a:lstStyle/>
          <a:p>
            <a:r>
              <a:rPr lang="en-US" dirty="0" smtClean="0"/>
              <a:t>Spreadsheet, Presentation and </a:t>
            </a:r>
            <a:r>
              <a:rPr lang="en-US" dirty="0" err="1" smtClean="0"/>
              <a:t>Wordprocessing</a:t>
            </a:r>
            <a:r>
              <a:rPr lang="en-US" dirty="0" smtClean="0"/>
              <a:t> specific conversion material should be composed of :</a:t>
            </a:r>
          </a:p>
          <a:p>
            <a:pPr lvl="1"/>
            <a:r>
              <a:rPr lang="en-US" sz="2400" dirty="0" smtClean="0">
                <a:solidFill>
                  <a:schemeClr val="bg1"/>
                </a:solidFill>
              </a:rPr>
              <a:t>A Converter class</a:t>
            </a:r>
          </a:p>
          <a:p>
            <a:pPr lvl="1"/>
            <a:r>
              <a:rPr lang="en-US" sz="2400" dirty="0" smtClean="0">
                <a:solidFill>
                  <a:schemeClr val="bg1"/>
                </a:solidFill>
              </a:rPr>
              <a:t>Postprocessors (optional)</a:t>
            </a:r>
          </a:p>
          <a:p>
            <a:pPr lvl="1"/>
            <a:r>
              <a:rPr lang="en-US" sz="2400" dirty="0" smtClean="0">
                <a:solidFill>
                  <a:schemeClr val="bg1"/>
                </a:solidFill>
              </a:rPr>
              <a:t>XSL resources</a:t>
            </a:r>
          </a:p>
          <a:p>
            <a:endParaRPr lang="en-US" dirty="0" smtClean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776614" y="762000"/>
            <a:ext cx="8138787" cy="685800"/>
          </a:xfrm>
        </p:spPr>
        <p:txBody>
          <a:bodyPr/>
          <a:lstStyle/>
          <a:p>
            <a:r>
              <a:rPr lang="en-US" dirty="0" smtClean="0"/>
              <a:t>Framework Extension &gt; Converter Project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For the sake of reusability, Converter classes should inherit from a base class</a:t>
            </a:r>
            <a:r>
              <a:rPr lang="en-US" baseline="30000" dirty="0" smtClean="0"/>
              <a:t>1</a:t>
            </a:r>
            <a:r>
              <a:rPr lang="en-US" dirty="0" smtClean="0"/>
              <a:t> (which already contains all the conversion engine) and may define the following method/properties:</a:t>
            </a:r>
          </a:p>
          <a:p>
            <a:pPr lvl="1"/>
            <a:r>
              <a:rPr lang="en-US" dirty="0" err="1" smtClean="0">
                <a:solidFill>
                  <a:schemeClr val="bg1"/>
                </a:solidFill>
              </a:rPr>
              <a:t>DirectPostProcessorsChain</a:t>
            </a:r>
            <a:r>
              <a:rPr lang="en-US" dirty="0" smtClean="0">
                <a:solidFill>
                  <a:schemeClr val="bg1"/>
                </a:solidFill>
              </a:rPr>
              <a:t> &amp; </a:t>
            </a:r>
            <a:r>
              <a:rPr lang="en-US" dirty="0" err="1" smtClean="0">
                <a:solidFill>
                  <a:schemeClr val="bg1"/>
                </a:solidFill>
              </a:rPr>
              <a:t>ReversePostProcessorsChain</a:t>
            </a:r>
            <a:r>
              <a:rPr lang="en-US" dirty="0" smtClean="0">
                <a:solidFill>
                  <a:schemeClr val="bg1"/>
                </a:solidFill>
              </a:rPr>
              <a:t> : Define the sequence of direct/reverse post-processors</a:t>
            </a:r>
            <a:r>
              <a:rPr lang="en-US" baseline="30000" dirty="0" smtClean="0"/>
              <a:t>2</a:t>
            </a:r>
            <a:endParaRPr lang="en-US" dirty="0" smtClean="0">
              <a:solidFill>
                <a:schemeClr val="bg1"/>
              </a:solidFill>
            </a:endParaRPr>
          </a:p>
          <a:p>
            <a:pPr lvl="1"/>
            <a:r>
              <a:rPr lang="en-US" dirty="0" err="1" smtClean="0">
                <a:solidFill>
                  <a:schemeClr val="bg1"/>
                </a:solidFill>
              </a:rPr>
              <a:t>CheckOoxFile</a:t>
            </a:r>
            <a:r>
              <a:rPr lang="en-US" dirty="0" smtClean="0">
                <a:solidFill>
                  <a:schemeClr val="bg1"/>
                </a:solidFill>
              </a:rPr>
              <a:t>()</a:t>
            </a:r>
            <a:r>
              <a:rPr lang="en-US" baseline="30000" dirty="0" smtClean="0">
                <a:solidFill>
                  <a:schemeClr val="bg1"/>
                </a:solidFill>
              </a:rPr>
              <a:t>3</a:t>
            </a:r>
            <a:r>
              <a:rPr lang="en-US" dirty="0" smtClean="0">
                <a:solidFill>
                  <a:schemeClr val="bg1"/>
                </a:solidFill>
              </a:rPr>
              <a:t> &amp; </a:t>
            </a:r>
            <a:r>
              <a:rPr lang="en-US" dirty="0" err="1" smtClean="0">
                <a:solidFill>
                  <a:schemeClr val="bg1"/>
                </a:solidFill>
              </a:rPr>
              <a:t>CheckOdfFile</a:t>
            </a:r>
            <a:r>
              <a:rPr lang="en-US" dirty="0" smtClean="0">
                <a:solidFill>
                  <a:schemeClr val="bg1"/>
                </a:solidFill>
              </a:rPr>
              <a:t>()</a:t>
            </a:r>
            <a:r>
              <a:rPr lang="en-US" baseline="30000" dirty="0" smtClean="0">
                <a:solidFill>
                  <a:schemeClr val="bg1"/>
                </a:solidFill>
              </a:rPr>
              <a:t>3</a:t>
            </a:r>
            <a:r>
              <a:rPr lang="en-US" dirty="0" smtClean="0">
                <a:solidFill>
                  <a:schemeClr val="bg1"/>
                </a:solidFill>
              </a:rPr>
              <a:t> : define the algorithm used to check the input files. For instance checks for encryption, MIME type, and manifest consistency. 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1039660" y="762000"/>
            <a:ext cx="7875740" cy="685800"/>
          </a:xfrm>
        </p:spPr>
        <p:txBody>
          <a:bodyPr/>
          <a:lstStyle/>
          <a:p>
            <a:r>
              <a:rPr lang="en-US" dirty="0" smtClean="0"/>
              <a:t>Framework Extension &gt; Converter Class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dirty="0" smtClean="0"/>
              <a:t>Post-processors may implement AbstractPostProcessor</a:t>
            </a:r>
            <a:r>
              <a:rPr lang="en-US" sz="2000" baseline="30000" dirty="0" smtClean="0"/>
              <a:t>1 </a:t>
            </a:r>
            <a:r>
              <a:rPr lang="en-US" sz="2000" dirty="0" smtClean="0"/>
              <a:t>and must provide a one argument (</a:t>
            </a:r>
            <a:r>
              <a:rPr lang="en-US" sz="2000" dirty="0" err="1" smtClean="0"/>
              <a:t>XmlWriter</a:t>
            </a:r>
            <a:r>
              <a:rPr lang="en-US" sz="2000" dirty="0" smtClean="0"/>
              <a:t> </a:t>
            </a:r>
            <a:r>
              <a:rPr lang="en-US" sz="2000" dirty="0" err="1" smtClean="0"/>
              <a:t>nextWriter</a:t>
            </a:r>
            <a:r>
              <a:rPr lang="en-US" sz="2000" dirty="0" smtClean="0"/>
              <a:t>) constructor.</a:t>
            </a:r>
          </a:p>
          <a:p>
            <a:r>
              <a:rPr lang="en-US" sz="2000" dirty="0" smtClean="0"/>
              <a:t>The post processors chain is automatically instantiated behind the scenes. It is wired to the XSLT processor’s output on one end, and to the </a:t>
            </a:r>
            <a:r>
              <a:rPr lang="en-US" sz="2000" dirty="0" err="1" smtClean="0"/>
              <a:t>ZipArchiveWriter</a:t>
            </a:r>
            <a:r>
              <a:rPr lang="en-US" sz="2000" dirty="0" smtClean="0"/>
              <a:t> on the other.</a:t>
            </a:r>
          </a:p>
          <a:p>
            <a:r>
              <a:rPr lang="en-US" sz="2000" dirty="0" smtClean="0"/>
              <a:t>The following common post-processors may be reused :</a:t>
            </a:r>
          </a:p>
          <a:p>
            <a:pPr lvl="1"/>
            <a:r>
              <a:rPr lang="en-US" sz="1800" dirty="0" smtClean="0"/>
              <a:t>OdfSpacesPostProcessor</a:t>
            </a:r>
            <a:r>
              <a:rPr lang="en-US" sz="1800" baseline="30000" dirty="0" smtClean="0"/>
              <a:t>2</a:t>
            </a:r>
          </a:p>
          <a:p>
            <a:pPr lvl="1"/>
            <a:r>
              <a:rPr lang="en-US" sz="1800" dirty="0" err="1" smtClean="0"/>
              <a:t>OoxSpacesPostProcessor</a:t>
            </a:r>
            <a:endParaRPr lang="en-US" sz="1800" dirty="0" smtClean="0"/>
          </a:p>
          <a:p>
            <a:pPr lvl="1"/>
            <a:r>
              <a:rPr lang="en-US" sz="1800" dirty="0" err="1" smtClean="0"/>
              <a:t>OdfCharactersPostProcessor</a:t>
            </a:r>
            <a:endParaRPr lang="en-US" sz="1800" dirty="0" smtClean="0"/>
          </a:p>
          <a:p>
            <a:pPr lvl="1"/>
            <a:r>
              <a:rPr lang="en-US" sz="1800" dirty="0" err="1" smtClean="0"/>
              <a:t>OoxCharactersPostProcessor</a:t>
            </a:r>
            <a:endParaRPr lang="en-US" sz="1800" baseline="30000" dirty="0" smtClean="0"/>
          </a:p>
          <a:p>
            <a:endParaRPr lang="en-US" sz="2000" dirty="0" smtClean="0"/>
          </a:p>
          <a:p>
            <a:endParaRPr lang="en-US" sz="20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1415441" y="762000"/>
            <a:ext cx="7499959" cy="685800"/>
          </a:xfrm>
        </p:spPr>
        <p:txBody>
          <a:bodyPr/>
          <a:lstStyle/>
          <a:p>
            <a:r>
              <a:rPr lang="en-US" dirty="0" smtClean="0"/>
              <a:t>Framework Extension &gt; Post-Processors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dirty="0" smtClean="0"/>
              <a:t>The framework’s resource resolver will look for </a:t>
            </a:r>
            <a:r>
              <a:rPr lang="en-US" sz="2000" dirty="0" err="1" smtClean="0"/>
              <a:t>xsl</a:t>
            </a:r>
            <a:r>
              <a:rPr lang="en-US" sz="2000" dirty="0" smtClean="0"/>
              <a:t> </a:t>
            </a:r>
            <a:r>
              <a:rPr lang="en-US" sz="2000" dirty="0" err="1" smtClean="0"/>
              <a:t>stylesheets</a:t>
            </a:r>
            <a:r>
              <a:rPr lang="en-US" sz="2000" dirty="0" smtClean="0"/>
              <a:t> located in the following folders</a:t>
            </a:r>
            <a:r>
              <a:rPr lang="en-US" sz="2000" baseline="30000" dirty="0" smtClean="0"/>
              <a:t>1</a:t>
            </a:r>
            <a:r>
              <a:rPr lang="en-US" sz="2000" dirty="0" smtClean="0"/>
              <a:t>:</a:t>
            </a:r>
          </a:p>
          <a:p>
            <a:pPr lvl="1"/>
            <a:r>
              <a:rPr lang="en-US" sz="1800" dirty="0" smtClean="0"/>
              <a:t>resources/odf2oox/ (direct conversion)</a:t>
            </a:r>
          </a:p>
          <a:p>
            <a:pPr lvl="1"/>
            <a:r>
              <a:rPr lang="en-US" sz="1800" dirty="0" smtClean="0"/>
              <a:t>resources/oox2odf/  (reverse conversion)</a:t>
            </a:r>
          </a:p>
          <a:p>
            <a:r>
              <a:rPr lang="en-US" sz="2000" dirty="0" smtClean="0"/>
              <a:t>The parent </a:t>
            </a:r>
            <a:r>
              <a:rPr lang="en-US" sz="2000" dirty="0" err="1" smtClean="0"/>
              <a:t>stylesheet</a:t>
            </a:r>
            <a:r>
              <a:rPr lang="en-US" sz="2000" dirty="0" smtClean="0"/>
              <a:t> must be named :</a:t>
            </a:r>
          </a:p>
          <a:p>
            <a:pPr lvl="1"/>
            <a:r>
              <a:rPr lang="en-US" sz="1800" dirty="0" smtClean="0"/>
              <a:t>odf2oox.xsl  (direct conversion)</a:t>
            </a:r>
          </a:p>
          <a:p>
            <a:pPr lvl="1"/>
            <a:r>
              <a:rPr lang="en-US" sz="1800" dirty="0" smtClean="0"/>
              <a:t>oox2odf.xsl (reverse conversion)</a:t>
            </a:r>
          </a:p>
          <a:p>
            <a:pPr lvl="1"/>
            <a:r>
              <a:rPr lang="en-US" sz="1800" dirty="0" smtClean="0"/>
              <a:t>odf2oox-compute-size.xsl (direct conversion size compute)</a:t>
            </a:r>
          </a:p>
          <a:p>
            <a:pPr lvl="1"/>
            <a:r>
              <a:rPr lang="en-US" sz="1800" dirty="0" smtClean="0"/>
              <a:t>oox2odf-compute-size.xsl (reverse)</a:t>
            </a:r>
          </a:p>
          <a:p>
            <a:r>
              <a:rPr lang="en-US" sz="2000" dirty="0" smtClean="0"/>
              <a:t>The following files are mandatory:</a:t>
            </a:r>
          </a:p>
          <a:p>
            <a:pPr lvl="1"/>
            <a:r>
              <a:rPr lang="en-US" sz="1800" dirty="0" smtClean="0"/>
              <a:t>source.xml (input XML document stub)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01666" y="762000"/>
            <a:ext cx="8113734" cy="685800"/>
          </a:xfrm>
        </p:spPr>
        <p:txBody>
          <a:bodyPr/>
          <a:lstStyle/>
          <a:p>
            <a:r>
              <a:rPr lang="en-US" dirty="0" smtClean="0"/>
              <a:t>Framework Extension &gt; XSL documents (1)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9475" y="1773238"/>
            <a:ext cx="7793038" cy="4572144"/>
          </a:xfrm>
        </p:spPr>
        <p:txBody>
          <a:bodyPr/>
          <a:lstStyle/>
          <a:p>
            <a:r>
              <a:rPr lang="en-US" sz="2000" dirty="0" smtClean="0"/>
              <a:t>Shared XSL </a:t>
            </a:r>
            <a:r>
              <a:rPr lang="en-US" sz="2000" dirty="0" err="1" smtClean="0"/>
              <a:t>stylesheets</a:t>
            </a:r>
            <a:r>
              <a:rPr lang="en-US" sz="2000" dirty="0" smtClean="0"/>
              <a:t> (located in </a:t>
            </a:r>
            <a:r>
              <a:rPr lang="en-US" sz="2000" dirty="0" err="1" smtClean="0"/>
              <a:t>OdfConverterLib</a:t>
            </a:r>
            <a:r>
              <a:rPr lang="en-US" sz="2000" dirty="0" smtClean="0"/>
              <a:t>) may be imported as any other </a:t>
            </a:r>
            <a:r>
              <a:rPr lang="en-US" sz="2000" dirty="0" err="1" smtClean="0"/>
              <a:t>stylesheet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Unlike ODF, OOX defines different XML schemas for features common to Word, Presentation and Spreadsheet! Exception for </a:t>
            </a:r>
            <a:r>
              <a:rPr lang="en-US" sz="2000" dirty="0" err="1" smtClean="0"/>
              <a:t>DrawingML</a:t>
            </a:r>
            <a:r>
              <a:rPr lang="en-US" sz="2000" dirty="0" smtClean="0"/>
              <a:t> code.</a:t>
            </a:r>
          </a:p>
          <a:p>
            <a:r>
              <a:rPr lang="en-US" sz="2000" dirty="0" smtClean="0"/>
              <a:t>Therefore, conversion logic re-usability is poor, except for:</a:t>
            </a:r>
          </a:p>
          <a:p>
            <a:pPr lvl="1"/>
            <a:r>
              <a:rPr lang="en-US" sz="1800" dirty="0" smtClean="0">
                <a:solidFill>
                  <a:schemeClr val="bg1"/>
                </a:solidFill>
              </a:rPr>
              <a:t>Lengths conversion routines (measures.xsl)</a:t>
            </a:r>
          </a:p>
          <a:p>
            <a:pPr lvl="1"/>
            <a:r>
              <a:rPr lang="en-US" sz="1800" dirty="0" smtClean="0">
                <a:solidFill>
                  <a:schemeClr val="bg1"/>
                </a:solidFill>
              </a:rPr>
              <a:t>Shapes from the </a:t>
            </a:r>
            <a:r>
              <a:rPr lang="en-US" sz="1800" dirty="0" err="1" smtClean="0">
                <a:solidFill>
                  <a:schemeClr val="bg1"/>
                </a:solidFill>
              </a:rPr>
              <a:t>DrawingML</a:t>
            </a:r>
            <a:r>
              <a:rPr lang="en-US" sz="1800" dirty="0" smtClean="0">
                <a:solidFill>
                  <a:schemeClr val="bg1"/>
                </a:solidFill>
              </a:rPr>
              <a:t> specification part (TBD)</a:t>
            </a:r>
            <a:r>
              <a:rPr lang="en-US" sz="1800" baseline="30000" dirty="0" smtClean="0">
                <a:solidFill>
                  <a:schemeClr val="bg1"/>
                </a:solidFill>
              </a:rPr>
              <a:t>1</a:t>
            </a:r>
          </a:p>
          <a:p>
            <a:pPr lvl="1"/>
            <a:r>
              <a:rPr lang="en-US" sz="1800" dirty="0" smtClean="0">
                <a:solidFill>
                  <a:schemeClr val="bg1"/>
                </a:solidFill>
              </a:rPr>
              <a:t>Some part-relationships  (pictures, hyperlinks, embedded objects) (TBD)</a:t>
            </a:r>
            <a:r>
              <a:rPr lang="en-US" sz="1800" baseline="30000" dirty="0" smtClean="0">
                <a:solidFill>
                  <a:schemeClr val="bg1"/>
                </a:solidFill>
              </a:rPr>
              <a:t>2</a:t>
            </a:r>
          </a:p>
          <a:p>
            <a:pPr lvl="1"/>
            <a:r>
              <a:rPr lang="en-US" sz="1800" dirty="0" err="1" smtClean="0">
                <a:solidFill>
                  <a:schemeClr val="bg1"/>
                </a:solidFill>
              </a:rPr>
              <a:t>TextBox</a:t>
            </a:r>
            <a:r>
              <a:rPr lang="en-US" sz="1800" dirty="0" smtClean="0">
                <a:solidFill>
                  <a:schemeClr val="bg1"/>
                </a:solidFill>
              </a:rPr>
              <a:t> (TBD)</a:t>
            </a:r>
            <a:r>
              <a:rPr lang="en-US" sz="1800" baseline="30000" dirty="0" smtClean="0">
                <a:solidFill>
                  <a:schemeClr val="bg1"/>
                </a:solidFill>
              </a:rPr>
              <a:t>3</a:t>
            </a:r>
            <a:endParaRPr lang="en-US" sz="1800" dirty="0" smtClean="0">
              <a:solidFill>
                <a:schemeClr val="bg1"/>
              </a:solidFill>
            </a:endParaRPr>
          </a:p>
          <a:p>
            <a:pPr lvl="1"/>
            <a:r>
              <a:rPr lang="en-US" sz="1800" dirty="0" smtClean="0">
                <a:solidFill>
                  <a:schemeClr val="bg1"/>
                </a:solidFill>
              </a:rPr>
              <a:t>…</a:t>
            </a:r>
            <a:r>
              <a:rPr lang="en-US" sz="1800" baseline="30000" dirty="0" smtClean="0">
                <a:solidFill>
                  <a:schemeClr val="bg1"/>
                </a:solidFill>
              </a:rPr>
              <a:t>4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89348" y="762000"/>
            <a:ext cx="8026052" cy="685800"/>
          </a:xfrm>
        </p:spPr>
        <p:txBody>
          <a:bodyPr/>
          <a:lstStyle/>
          <a:p>
            <a:r>
              <a:rPr lang="en-US" dirty="0" smtClean="0"/>
              <a:t>Framework Extension &gt; XSL documents (2)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9475" y="1773238"/>
            <a:ext cx="7793038" cy="868362"/>
          </a:xfrm>
        </p:spPr>
        <p:txBody>
          <a:bodyPr/>
          <a:lstStyle/>
          <a:p>
            <a:r>
              <a:rPr lang="en-US" dirty="0" smtClean="0"/>
              <a:t>The Add-In Project contains labels specific to the application.</a:t>
            </a:r>
          </a:p>
          <a:p>
            <a:r>
              <a:rPr lang="en-US" dirty="0" smtClean="0"/>
              <a:t>Define a class implementing </a:t>
            </a:r>
            <a:r>
              <a:rPr lang="en-US" dirty="0" err="1" smtClean="0"/>
              <a:t>abstractAddIn</a:t>
            </a:r>
            <a:r>
              <a:rPr lang="en-US" dirty="0" smtClean="0"/>
              <a:t>.</a:t>
            </a:r>
          </a:p>
          <a:p>
            <a:r>
              <a:rPr lang="en-US" dirty="0" smtClean="0"/>
              <a:t>Labels (.</a:t>
            </a:r>
            <a:r>
              <a:rPr lang="en-US" dirty="0" err="1" smtClean="0"/>
              <a:t>resx</a:t>
            </a:r>
            <a:r>
              <a:rPr lang="en-US" dirty="0" smtClean="0"/>
              <a:t> files) must be saved under the resource directory.</a:t>
            </a:r>
          </a:p>
          <a:p>
            <a:r>
              <a:rPr lang="en-US" dirty="0" smtClean="0"/>
              <a:t>For now, common labels have to be duplicated (work in progress).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>
          <a:xfrm>
            <a:off x="876822" y="762000"/>
            <a:ext cx="8038578" cy="685800"/>
          </a:xfrm>
        </p:spPr>
        <p:txBody>
          <a:bodyPr/>
          <a:lstStyle/>
          <a:p>
            <a:r>
              <a:rPr lang="en-US" dirty="0" smtClean="0"/>
              <a:t>Framework Extension &gt; Add-In Project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5474" name="Rectangle 2"/>
          <p:cNvSpPr>
            <a:spLocks noGrp="1" noChangeArrowheads="1"/>
          </p:cNvSpPr>
          <p:nvPr>
            <p:ph type="title"/>
          </p:nvPr>
        </p:nvSpPr>
        <p:spPr/>
        <p:txBody>
          <a:bodyPr/>
          <a:lstStyle/>
          <a:p>
            <a:pPr>
              <a:defRPr/>
            </a:pPr>
            <a:r>
              <a:rPr lang="en-US" dirty="0" smtClean="0"/>
              <a:t>Agenda</a:t>
            </a:r>
          </a:p>
        </p:txBody>
      </p:sp>
      <p:sp>
        <p:nvSpPr>
          <p:cNvPr id="4099" name="Rectangle 3"/>
          <p:cNvSpPr>
            <a:spLocks noGrp="1" noChangeArrowheads="1"/>
          </p:cNvSpPr>
          <p:nvPr>
            <p:ph type="body" idx="1"/>
          </p:nvPr>
        </p:nvSpPr>
        <p:spPr>
          <a:xfrm>
            <a:off x="1295400" y="1524000"/>
            <a:ext cx="6734908" cy="4607169"/>
          </a:xfrm>
        </p:spPr>
        <p:txBody>
          <a:bodyPr/>
          <a:lstStyle/>
          <a:p>
            <a:r>
              <a:rPr lang="en-US" sz="1800" b="1" dirty="0" smtClean="0"/>
              <a:t>Principles</a:t>
            </a:r>
          </a:p>
          <a:p>
            <a:pPr lvl="1"/>
            <a:r>
              <a:rPr lang="en-US" sz="1600" b="1" dirty="0" smtClean="0"/>
              <a:t>Problematic</a:t>
            </a:r>
          </a:p>
          <a:p>
            <a:pPr lvl="1"/>
            <a:r>
              <a:rPr lang="en-US" sz="1600" b="1" dirty="0" smtClean="0"/>
              <a:t>Solution</a:t>
            </a:r>
          </a:p>
          <a:p>
            <a:pPr lvl="1"/>
            <a:r>
              <a:rPr lang="en-US" sz="1600" b="1" dirty="0" smtClean="0"/>
              <a:t>Post-Processing</a:t>
            </a:r>
          </a:p>
          <a:p>
            <a:r>
              <a:rPr lang="en-US" sz="1800" b="1" dirty="0" smtClean="0"/>
              <a:t>SW Components</a:t>
            </a:r>
          </a:p>
          <a:p>
            <a:pPr lvl="1"/>
            <a:r>
              <a:rPr lang="en-US" sz="1600" b="1" dirty="0" smtClean="0"/>
              <a:t>Logical View</a:t>
            </a:r>
          </a:p>
          <a:p>
            <a:pPr lvl="1"/>
            <a:r>
              <a:rPr lang="en-US" sz="1600" b="1" dirty="0" smtClean="0"/>
              <a:t>Project View</a:t>
            </a:r>
          </a:p>
          <a:p>
            <a:r>
              <a:rPr lang="en-US" sz="1800" b="1" dirty="0" smtClean="0"/>
              <a:t>Framework Extension</a:t>
            </a:r>
          </a:p>
          <a:p>
            <a:pPr lvl="1"/>
            <a:r>
              <a:rPr lang="en-US" sz="1600" b="1" dirty="0" smtClean="0"/>
              <a:t>Converter Project</a:t>
            </a:r>
          </a:p>
          <a:p>
            <a:pPr lvl="1"/>
            <a:r>
              <a:rPr lang="en-US" sz="1600" b="1" dirty="0" smtClean="0"/>
              <a:t>Converter Class</a:t>
            </a:r>
          </a:p>
          <a:p>
            <a:pPr lvl="1"/>
            <a:r>
              <a:rPr lang="en-US" sz="1600" b="1" dirty="0" smtClean="0"/>
              <a:t>Post-Processors</a:t>
            </a:r>
          </a:p>
          <a:p>
            <a:pPr lvl="1"/>
            <a:r>
              <a:rPr lang="en-US" sz="1600" b="1" dirty="0" smtClean="0"/>
              <a:t>XSL Documents</a:t>
            </a:r>
          </a:p>
          <a:p>
            <a:pPr lvl="1"/>
            <a:r>
              <a:rPr lang="en-US" sz="1600" b="1" dirty="0" smtClean="0"/>
              <a:t>Add-In Project</a:t>
            </a:r>
          </a:p>
          <a:p>
            <a:pPr lvl="1"/>
            <a:endParaRPr lang="en-US" sz="1600" b="1" dirty="0" smtClean="0"/>
          </a:p>
          <a:p>
            <a:pPr lvl="1"/>
            <a:endParaRPr lang="en-US" sz="1600" b="1" dirty="0" smtClean="0"/>
          </a:p>
          <a:p>
            <a:pPr lvl="1"/>
            <a:endParaRPr lang="en-US" sz="1600" b="1" dirty="0" smtClean="0"/>
          </a:p>
          <a:p>
            <a:pPr>
              <a:buNone/>
            </a:pPr>
            <a:endParaRPr lang="en-US" sz="1800" b="1" dirty="0" smtClean="0"/>
          </a:p>
        </p:txBody>
      </p:sp>
      <p:pic>
        <p:nvPicPr>
          <p:cNvPr id="2050" name="Picture 2" descr="C:\Documents and Settings\odurand\Local Settings\Temporary Internet Files\Content.IE5\3M92LI31\MCj04315120000[1].pn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5991225" y="3609975"/>
            <a:ext cx="1828800" cy="1828800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910472" y="1580827"/>
            <a:ext cx="7396620" cy="1363851"/>
          </a:xfrm>
        </p:spPr>
        <p:txBody>
          <a:bodyPr/>
          <a:lstStyle/>
          <a:p>
            <a:r>
              <a:rPr lang="en-US" sz="2000" dirty="0" smtClean="0"/>
              <a:t>Standard XSL Transform</a:t>
            </a:r>
          </a:p>
          <a:p>
            <a:pPr lvl="1"/>
            <a:r>
              <a:rPr lang="en-US" sz="1800" dirty="0" smtClean="0"/>
              <a:t>Single input (XML)</a:t>
            </a:r>
          </a:p>
          <a:p>
            <a:pPr lvl="1"/>
            <a:r>
              <a:rPr lang="en-US" sz="1800" dirty="0" smtClean="0"/>
              <a:t>Transform sheets (XSL) available on disk</a:t>
            </a:r>
          </a:p>
          <a:p>
            <a:pPr lvl="1"/>
            <a:r>
              <a:rPr lang="en-US" sz="1800" dirty="0" smtClean="0"/>
              <a:t>Single output (XML)</a:t>
            </a:r>
          </a:p>
          <a:p>
            <a:pPr lvl="1"/>
            <a:endParaRPr lang="en-US" sz="18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Principles &gt; Problematic</a:t>
            </a:r>
            <a:endParaRPr lang="en-US" dirty="0"/>
          </a:p>
        </p:txBody>
      </p:sp>
      <p:grpSp>
        <p:nvGrpSpPr>
          <p:cNvPr id="14" name="Group 13"/>
          <p:cNvGrpSpPr/>
          <p:nvPr/>
        </p:nvGrpSpPr>
        <p:grpSpPr>
          <a:xfrm>
            <a:off x="1875295" y="3130658"/>
            <a:ext cx="5625885" cy="3153459"/>
            <a:chOff x="1379349" y="3220442"/>
            <a:chExt cx="6119247" cy="3466631"/>
          </a:xfrm>
        </p:grpSpPr>
        <p:sp>
          <p:nvSpPr>
            <p:cNvPr id="4" name="Oval 3"/>
            <p:cNvSpPr/>
            <p:nvPr/>
          </p:nvSpPr>
          <p:spPr bwMode="auto">
            <a:xfrm>
              <a:off x="3347634" y="3220442"/>
              <a:ext cx="2185261" cy="1301857"/>
            </a:xfrm>
            <a:prstGeom prst="ellipse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600" dirty="0" smtClean="0">
                  <a:solidFill>
                    <a:schemeClr val="bg1"/>
                  </a:solidFill>
                </a:rPr>
                <a:t>XSL Transform</a:t>
              </a:r>
              <a:endParaRPr kumimoji="0" lang="en-US" sz="16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5" name="Flowchart: Document 4"/>
            <p:cNvSpPr/>
            <p:nvPr/>
          </p:nvSpPr>
          <p:spPr bwMode="auto">
            <a:xfrm>
              <a:off x="1379349" y="3359926"/>
              <a:ext cx="898902" cy="1022888"/>
            </a:xfrm>
            <a:prstGeom prst="flowChartDocument">
              <a:avLst/>
            </a:prstGeom>
            <a:solidFill>
              <a:srgbClr val="F7F5C5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 smtClean="0">
                  <a:solidFill>
                    <a:schemeClr val="bg1"/>
                  </a:solidFill>
                </a:rPr>
                <a:t>Foo.xml</a:t>
              </a:r>
              <a:endPara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6" name="Right Arrow 5"/>
            <p:cNvSpPr/>
            <p:nvPr/>
          </p:nvSpPr>
          <p:spPr bwMode="auto">
            <a:xfrm>
              <a:off x="2402237" y="3646645"/>
              <a:ext cx="836909" cy="449451"/>
            </a:xfrm>
            <a:prstGeom prst="rightArrow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700" b="1" i="0" u="none" strike="noStrike" cap="none" normalizeH="0" baseline="0" smtClean="0">
                <a:ln>
                  <a:noFill/>
                </a:ln>
                <a:solidFill>
                  <a:srgbClr val="679ACD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7" name="Flowchart: Document 6"/>
            <p:cNvSpPr/>
            <p:nvPr/>
          </p:nvSpPr>
          <p:spPr bwMode="auto">
            <a:xfrm>
              <a:off x="6599694" y="3359926"/>
              <a:ext cx="898902" cy="1022888"/>
            </a:xfrm>
            <a:prstGeom prst="flowChartDocument">
              <a:avLst/>
            </a:prstGeom>
            <a:solidFill>
              <a:srgbClr val="F7F5C5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 smtClean="0">
                  <a:solidFill>
                    <a:schemeClr val="bg1"/>
                  </a:solidFill>
                </a:rPr>
                <a:t>Bar.xml</a:t>
              </a:r>
              <a:endPara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8" name="Right Arrow 7"/>
            <p:cNvSpPr/>
            <p:nvPr/>
          </p:nvSpPr>
          <p:spPr bwMode="auto">
            <a:xfrm>
              <a:off x="5672379" y="3646645"/>
              <a:ext cx="836909" cy="449451"/>
            </a:xfrm>
            <a:prstGeom prst="rightArrow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700" b="1" i="0" u="none" strike="noStrike" cap="none" normalizeH="0" baseline="0" smtClean="0">
                <a:ln>
                  <a:noFill/>
                </a:ln>
                <a:solidFill>
                  <a:srgbClr val="679ACD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9" name="Flowchart: Document 8"/>
            <p:cNvSpPr/>
            <p:nvPr/>
          </p:nvSpPr>
          <p:spPr bwMode="auto">
            <a:xfrm>
              <a:off x="3901385" y="5206985"/>
              <a:ext cx="1143580" cy="1022888"/>
            </a:xfrm>
            <a:prstGeom prst="flowChartDocument">
              <a:avLst/>
            </a:prstGeom>
            <a:solidFill>
              <a:srgbClr val="F7F5C5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 smtClean="0">
                  <a:solidFill>
                    <a:schemeClr val="bg1"/>
                  </a:solidFill>
                </a:rPr>
                <a:t>fooBar.xsl</a:t>
              </a:r>
              <a:endPara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10" name="Up Arrow 9"/>
            <p:cNvSpPr/>
            <p:nvPr/>
          </p:nvSpPr>
          <p:spPr bwMode="auto">
            <a:xfrm>
              <a:off x="4322958" y="4615289"/>
              <a:ext cx="278970" cy="449450"/>
            </a:xfrm>
            <a:prstGeom prst="upArrow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700" b="1" i="0" u="none" strike="noStrike" cap="none" normalizeH="0" baseline="0" smtClean="0">
                <a:ln>
                  <a:noFill/>
                </a:ln>
                <a:solidFill>
                  <a:srgbClr val="679ACD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11" name="Flowchart: Document 10"/>
            <p:cNvSpPr/>
            <p:nvPr/>
          </p:nvSpPr>
          <p:spPr bwMode="auto">
            <a:xfrm>
              <a:off x="4053785" y="5359385"/>
              <a:ext cx="1143580" cy="1022888"/>
            </a:xfrm>
            <a:prstGeom prst="flowChartDocument">
              <a:avLst/>
            </a:prstGeom>
            <a:solidFill>
              <a:srgbClr val="F7F5C5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 smtClean="0">
                  <a:solidFill>
                    <a:schemeClr val="bg1"/>
                  </a:solidFill>
                </a:rPr>
                <a:t>fooBar.xsl</a:t>
              </a:r>
              <a:endPara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12" name="Flowchart: Document 11"/>
            <p:cNvSpPr/>
            <p:nvPr/>
          </p:nvSpPr>
          <p:spPr bwMode="auto">
            <a:xfrm>
              <a:off x="4206185" y="5511785"/>
              <a:ext cx="1143580" cy="1022888"/>
            </a:xfrm>
            <a:prstGeom prst="flowChartDocument">
              <a:avLst/>
            </a:prstGeom>
            <a:solidFill>
              <a:srgbClr val="F7F5C5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 smtClean="0">
                  <a:solidFill>
                    <a:schemeClr val="bg1"/>
                  </a:solidFill>
                </a:rPr>
                <a:t>fooBar.xsl</a:t>
              </a:r>
              <a:endPara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13" name="Flowchart: Document 12"/>
            <p:cNvSpPr/>
            <p:nvPr/>
          </p:nvSpPr>
          <p:spPr bwMode="auto">
            <a:xfrm>
              <a:off x="4358585" y="5664185"/>
              <a:ext cx="1143580" cy="1022888"/>
            </a:xfrm>
            <a:prstGeom prst="flowChartDocument">
              <a:avLst/>
            </a:prstGeom>
            <a:solidFill>
              <a:srgbClr val="F7F5C5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 smtClean="0">
                  <a:solidFill>
                    <a:schemeClr val="bg1"/>
                  </a:solidFill>
                </a:rPr>
                <a:t>FooBar.xsl</a:t>
              </a:r>
              <a:endPara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925970" y="1587259"/>
            <a:ext cx="7793038" cy="1651887"/>
          </a:xfrm>
        </p:spPr>
        <p:txBody>
          <a:bodyPr/>
          <a:lstStyle/>
          <a:p>
            <a:r>
              <a:rPr lang="en-US" sz="2000" dirty="0" smtClean="0"/>
              <a:t>In ODF Translator:</a:t>
            </a:r>
          </a:p>
          <a:p>
            <a:pPr lvl="1"/>
            <a:r>
              <a:rPr lang="en-US" sz="1800" dirty="0" smtClean="0"/>
              <a:t>Multiple input files (in Zip archive)</a:t>
            </a:r>
          </a:p>
          <a:p>
            <a:pPr lvl="1"/>
            <a:r>
              <a:rPr lang="en-US" sz="1800" dirty="0" smtClean="0"/>
              <a:t>Multiple transform sheets (in binaries)</a:t>
            </a:r>
          </a:p>
          <a:p>
            <a:pPr lvl="1"/>
            <a:r>
              <a:rPr lang="en-US" sz="1800" dirty="0" smtClean="0"/>
              <a:t>Multiple output files (in Zip archive)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Principles &gt; Problematic (2)</a:t>
            </a:r>
            <a:endParaRPr lang="en-US" dirty="0"/>
          </a:p>
        </p:txBody>
      </p:sp>
      <p:grpSp>
        <p:nvGrpSpPr>
          <p:cNvPr id="33" name="Group 32"/>
          <p:cNvGrpSpPr/>
          <p:nvPr/>
        </p:nvGrpSpPr>
        <p:grpSpPr>
          <a:xfrm>
            <a:off x="1627322" y="3115105"/>
            <a:ext cx="6059837" cy="3107465"/>
            <a:chOff x="1627322" y="3115105"/>
            <a:chExt cx="6059837" cy="3107465"/>
          </a:xfrm>
        </p:grpSpPr>
        <p:sp>
          <p:nvSpPr>
            <p:cNvPr id="5" name="Oval 4"/>
            <p:cNvSpPr/>
            <p:nvPr/>
          </p:nvSpPr>
          <p:spPr bwMode="auto">
            <a:xfrm>
              <a:off x="3775374" y="3237084"/>
              <a:ext cx="1763732" cy="875346"/>
            </a:xfrm>
            <a:prstGeom prst="ellipse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400" dirty="0" smtClean="0">
                  <a:solidFill>
                    <a:schemeClr val="bg1"/>
                  </a:solidFill>
                </a:rPr>
                <a:t>XSL Transform</a:t>
              </a:r>
              <a:endPara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7" name="Right Arrow 6"/>
            <p:cNvSpPr/>
            <p:nvPr/>
          </p:nvSpPr>
          <p:spPr bwMode="auto">
            <a:xfrm>
              <a:off x="2996276" y="3523656"/>
              <a:ext cx="675473" cy="302203"/>
            </a:xfrm>
            <a:prstGeom prst="rightArrow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700" b="1" i="0" u="none" strike="noStrike" cap="none" normalizeH="0" baseline="0" smtClean="0">
                <a:ln>
                  <a:noFill/>
                </a:ln>
                <a:solidFill>
                  <a:srgbClr val="679ACD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9" name="Right Arrow 8"/>
            <p:cNvSpPr/>
            <p:nvPr/>
          </p:nvSpPr>
          <p:spPr bwMode="auto">
            <a:xfrm>
              <a:off x="5642731" y="3523656"/>
              <a:ext cx="675473" cy="302203"/>
            </a:xfrm>
            <a:prstGeom prst="rightArrow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700" b="1" i="0" u="none" strike="noStrike" cap="none" normalizeH="0" baseline="0" smtClean="0">
                <a:ln>
                  <a:noFill/>
                </a:ln>
                <a:solidFill>
                  <a:srgbClr val="679ACD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11" name="Up Arrow 10"/>
            <p:cNvSpPr/>
            <p:nvPr/>
          </p:nvSpPr>
          <p:spPr bwMode="auto">
            <a:xfrm>
              <a:off x="4544661" y="4208774"/>
              <a:ext cx="225158" cy="302202"/>
            </a:xfrm>
            <a:prstGeom prst="upArrow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700" b="1" i="0" u="none" strike="noStrike" cap="none" normalizeH="0" baseline="0" smtClean="0">
                <a:ln>
                  <a:noFill/>
                </a:ln>
                <a:solidFill>
                  <a:srgbClr val="679ACD"/>
                </a:solidFill>
                <a:effectLst/>
                <a:latin typeface="Verdana" pitchFamily="48" charset="0"/>
              </a:endParaRPr>
            </a:p>
          </p:txBody>
        </p:sp>
        <p:grpSp>
          <p:nvGrpSpPr>
            <p:cNvPr id="30" name="Group 29"/>
            <p:cNvGrpSpPr/>
            <p:nvPr/>
          </p:nvGrpSpPr>
          <p:grpSpPr>
            <a:xfrm>
              <a:off x="3913462" y="4607319"/>
              <a:ext cx="1487557" cy="1615251"/>
              <a:chOff x="4117382" y="4440265"/>
              <a:chExt cx="1694482" cy="2185261"/>
            </a:xfrm>
          </p:grpSpPr>
          <p:sp>
            <p:nvSpPr>
              <p:cNvPr id="28" name="Flowchart: Document 27"/>
              <p:cNvSpPr/>
              <p:nvPr/>
            </p:nvSpPr>
            <p:spPr bwMode="auto">
              <a:xfrm>
                <a:off x="4117382" y="4440265"/>
                <a:ext cx="1694482" cy="2185261"/>
              </a:xfrm>
              <a:prstGeom prst="flowChartDocument">
                <a:avLst/>
              </a:prstGeom>
              <a:solidFill>
                <a:srgbClr val="FFFF66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4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rPr>
                  <a:t>Binaries</a:t>
                </a:r>
              </a:p>
            </p:txBody>
          </p:sp>
          <p:sp>
            <p:nvSpPr>
              <p:cNvPr id="10" name="Flowchart: Document 9"/>
              <p:cNvSpPr/>
              <p:nvPr/>
            </p:nvSpPr>
            <p:spPr bwMode="auto">
              <a:xfrm>
                <a:off x="4193993" y="4937739"/>
                <a:ext cx="1051379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fooBar.xsl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12" name="Flowchart: Document 11"/>
              <p:cNvSpPr/>
              <p:nvPr/>
            </p:nvSpPr>
            <p:spPr bwMode="auto">
              <a:xfrm>
                <a:off x="4334106" y="5076371"/>
                <a:ext cx="1051379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fooBar.xsl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13" name="Flowchart: Document 12"/>
              <p:cNvSpPr/>
              <p:nvPr/>
            </p:nvSpPr>
            <p:spPr bwMode="auto">
              <a:xfrm>
                <a:off x="4474218" y="5215003"/>
                <a:ext cx="1051379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fooBar.xsl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14" name="Flowchart: Document 13"/>
              <p:cNvSpPr/>
              <p:nvPr/>
            </p:nvSpPr>
            <p:spPr bwMode="auto">
              <a:xfrm>
                <a:off x="4614331" y="5353636"/>
                <a:ext cx="1051379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100" dirty="0" smtClean="0">
                    <a:solidFill>
                      <a:schemeClr val="bg1"/>
                    </a:solidFill>
                  </a:rPr>
                  <a:t>FooBar.xsl</a:t>
                </a:r>
                <a:endParaRPr kumimoji="0" lang="en-US" sz="11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</p:grpSp>
        <p:grpSp>
          <p:nvGrpSpPr>
            <p:cNvPr id="27" name="Group 26"/>
            <p:cNvGrpSpPr/>
            <p:nvPr/>
          </p:nvGrpSpPr>
          <p:grpSpPr>
            <a:xfrm>
              <a:off x="1627322" y="3115105"/>
              <a:ext cx="1265329" cy="1615251"/>
              <a:chOff x="1208867" y="3037668"/>
              <a:chExt cx="1441342" cy="2185261"/>
            </a:xfrm>
          </p:grpSpPr>
          <p:sp>
            <p:nvSpPr>
              <p:cNvPr id="23" name="Flowchart: Document 22"/>
              <p:cNvSpPr/>
              <p:nvPr/>
            </p:nvSpPr>
            <p:spPr bwMode="auto">
              <a:xfrm>
                <a:off x="1208867" y="3037668"/>
                <a:ext cx="1441342" cy="2185261"/>
              </a:xfrm>
              <a:prstGeom prst="flowChartDocument">
                <a:avLst/>
              </a:prstGeom>
              <a:solidFill>
                <a:srgbClr val="FFFF66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4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rPr>
                  <a:t>Zip Archive</a:t>
                </a:r>
              </a:p>
            </p:txBody>
          </p:sp>
          <p:grpSp>
            <p:nvGrpSpPr>
              <p:cNvPr id="21" name="Group 20"/>
              <p:cNvGrpSpPr/>
              <p:nvPr/>
            </p:nvGrpSpPr>
            <p:grpSpPr>
              <a:xfrm>
                <a:off x="1270861" y="3443521"/>
                <a:ext cx="1283628" cy="1387681"/>
                <a:chOff x="1456841" y="3211046"/>
                <a:chExt cx="1283628" cy="1387681"/>
              </a:xfrm>
            </p:grpSpPr>
            <p:sp>
              <p:nvSpPr>
                <p:cNvPr id="6" name="Flowchart: Document 5"/>
                <p:cNvSpPr/>
                <p:nvPr/>
              </p:nvSpPr>
              <p:spPr bwMode="auto">
                <a:xfrm>
                  <a:off x="1456841" y="3211046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Foo.xml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15" name="Flowchart: Document 14"/>
                <p:cNvSpPr/>
                <p:nvPr/>
              </p:nvSpPr>
              <p:spPr bwMode="auto">
                <a:xfrm>
                  <a:off x="1609241" y="3363446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Foo.xml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16" name="Flowchart: Document 15"/>
                <p:cNvSpPr/>
                <p:nvPr/>
              </p:nvSpPr>
              <p:spPr bwMode="auto">
                <a:xfrm>
                  <a:off x="1761641" y="3515846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Foo.xml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17" name="Flowchart: Document 16"/>
                <p:cNvSpPr/>
                <p:nvPr/>
              </p:nvSpPr>
              <p:spPr bwMode="auto">
                <a:xfrm>
                  <a:off x="1914041" y="3668246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100" dirty="0" smtClean="0">
                      <a:solidFill>
                        <a:schemeClr val="bg1"/>
                      </a:solidFill>
                    </a:rPr>
                    <a:t>Foo.xml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</p:grpSp>
        </p:grpSp>
        <p:grpSp>
          <p:nvGrpSpPr>
            <p:cNvPr id="32" name="Group 31"/>
            <p:cNvGrpSpPr/>
            <p:nvPr/>
          </p:nvGrpSpPr>
          <p:grpSpPr>
            <a:xfrm>
              <a:off x="6421830" y="3115105"/>
              <a:ext cx="1265329" cy="1615251"/>
              <a:chOff x="6421830" y="3037667"/>
              <a:chExt cx="1265329" cy="1615251"/>
            </a:xfrm>
          </p:grpSpPr>
          <p:sp>
            <p:nvSpPr>
              <p:cNvPr id="25" name="Flowchart: Document 24"/>
              <p:cNvSpPr/>
              <p:nvPr/>
            </p:nvSpPr>
            <p:spPr bwMode="auto">
              <a:xfrm>
                <a:off x="6421830" y="3037667"/>
                <a:ext cx="1265329" cy="1615251"/>
              </a:xfrm>
              <a:prstGeom prst="flowChartDocument">
                <a:avLst/>
              </a:prstGeom>
              <a:solidFill>
                <a:srgbClr val="FFFF66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4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rPr>
                  <a:t>Zip Archive</a:t>
                </a:r>
              </a:p>
            </p:txBody>
          </p:sp>
          <p:grpSp>
            <p:nvGrpSpPr>
              <p:cNvPr id="22" name="Group 21"/>
              <p:cNvGrpSpPr/>
              <p:nvPr/>
            </p:nvGrpSpPr>
            <p:grpSpPr>
              <a:xfrm>
                <a:off x="6487722" y="3339565"/>
                <a:ext cx="1126875" cy="1025714"/>
                <a:chOff x="6674752" y="3257541"/>
                <a:chExt cx="1283628" cy="1387681"/>
              </a:xfrm>
            </p:grpSpPr>
            <p:sp>
              <p:nvSpPr>
                <p:cNvPr id="8" name="Flowchart: Document 7"/>
                <p:cNvSpPr/>
                <p:nvPr/>
              </p:nvSpPr>
              <p:spPr bwMode="auto">
                <a:xfrm>
                  <a:off x="6674752" y="3257541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Bar.xml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18" name="Flowchart: Document 17"/>
                <p:cNvSpPr/>
                <p:nvPr/>
              </p:nvSpPr>
              <p:spPr bwMode="auto">
                <a:xfrm>
                  <a:off x="6827152" y="3409941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Bar.xml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19" name="Flowchart: Document 18"/>
                <p:cNvSpPr/>
                <p:nvPr/>
              </p:nvSpPr>
              <p:spPr bwMode="auto">
                <a:xfrm>
                  <a:off x="6979552" y="3562341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Bar.xml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20" name="Flowchart: Document 19"/>
                <p:cNvSpPr/>
                <p:nvPr/>
              </p:nvSpPr>
              <p:spPr bwMode="auto">
                <a:xfrm>
                  <a:off x="7131952" y="3714741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100" dirty="0" smtClean="0">
                      <a:solidFill>
                        <a:schemeClr val="bg1"/>
                      </a:solidFill>
                    </a:rPr>
                    <a:t>Bar.xml</a:t>
                  </a:r>
                  <a:endParaRPr kumimoji="0" lang="en-US" sz="11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</p:grpSp>
        </p:grpSp>
      </p:grp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9475" y="1656507"/>
            <a:ext cx="7793038" cy="1599311"/>
          </a:xfrm>
        </p:spPr>
        <p:txBody>
          <a:bodyPr/>
          <a:lstStyle/>
          <a:p>
            <a:r>
              <a:rPr lang="en-US" sz="2000" dirty="0" smtClean="0"/>
              <a:t>Sheer XSL code does not allow to :</a:t>
            </a:r>
          </a:p>
          <a:p>
            <a:pPr lvl="1"/>
            <a:r>
              <a:rPr lang="en-US" sz="1800" dirty="0" smtClean="0"/>
              <a:t>Read from a Zip archive</a:t>
            </a:r>
            <a:endParaRPr lang="en-US" sz="1800" strike="sngStrike" dirty="0" smtClean="0"/>
          </a:p>
          <a:p>
            <a:pPr lvl="1"/>
            <a:r>
              <a:rPr lang="en-US" sz="1800" dirty="0" smtClean="0"/>
              <a:t>Fetch nested </a:t>
            </a:r>
            <a:r>
              <a:rPr lang="en-US" sz="1800" dirty="0" err="1" smtClean="0"/>
              <a:t>stylesheets</a:t>
            </a:r>
            <a:r>
              <a:rPr lang="en-US" sz="1800" dirty="0" smtClean="0"/>
              <a:t> from binaries</a:t>
            </a:r>
            <a:endParaRPr lang="en-US" sz="1800" strike="sngStrike" dirty="0" smtClean="0"/>
          </a:p>
          <a:p>
            <a:pPr lvl="1"/>
            <a:r>
              <a:rPr lang="en-US" sz="1800" dirty="0" smtClean="0"/>
              <a:t>Serialize the output into a Zip archive</a:t>
            </a:r>
          </a:p>
          <a:p>
            <a:endParaRPr lang="en-US" sz="20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Principle &gt; Problematic (3)</a:t>
            </a:r>
            <a:endParaRPr lang="en-US" dirty="0"/>
          </a:p>
        </p:txBody>
      </p:sp>
      <p:grpSp>
        <p:nvGrpSpPr>
          <p:cNvPr id="4" name="Group 3"/>
          <p:cNvGrpSpPr/>
          <p:nvPr/>
        </p:nvGrpSpPr>
        <p:grpSpPr>
          <a:xfrm>
            <a:off x="3164293" y="3891064"/>
            <a:ext cx="5259861" cy="2292596"/>
            <a:chOff x="1627322" y="3115105"/>
            <a:chExt cx="6059837" cy="3107465"/>
          </a:xfrm>
        </p:grpSpPr>
        <p:sp>
          <p:nvSpPr>
            <p:cNvPr id="5" name="Oval 4"/>
            <p:cNvSpPr/>
            <p:nvPr/>
          </p:nvSpPr>
          <p:spPr bwMode="auto">
            <a:xfrm>
              <a:off x="3775374" y="3237084"/>
              <a:ext cx="1763732" cy="875346"/>
            </a:xfrm>
            <a:prstGeom prst="ellipse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400" dirty="0" smtClean="0">
                  <a:solidFill>
                    <a:schemeClr val="bg1"/>
                  </a:solidFill>
                </a:rPr>
                <a:t>XSL Transform</a:t>
              </a:r>
              <a:endParaRPr kumimoji="0" lang="en-US" sz="14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6" name="Right Arrow 5"/>
            <p:cNvSpPr/>
            <p:nvPr/>
          </p:nvSpPr>
          <p:spPr bwMode="auto">
            <a:xfrm>
              <a:off x="2996276" y="3523656"/>
              <a:ext cx="675473" cy="302203"/>
            </a:xfrm>
            <a:prstGeom prst="rightArrow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700" b="1" i="0" u="none" strike="noStrike" cap="none" normalizeH="0" baseline="0" smtClean="0">
                <a:ln>
                  <a:noFill/>
                </a:ln>
                <a:solidFill>
                  <a:srgbClr val="679ACD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7" name="Right Arrow 6"/>
            <p:cNvSpPr/>
            <p:nvPr/>
          </p:nvSpPr>
          <p:spPr bwMode="auto">
            <a:xfrm>
              <a:off x="5642731" y="3523656"/>
              <a:ext cx="675473" cy="302203"/>
            </a:xfrm>
            <a:prstGeom prst="rightArrow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700" b="1" i="0" u="none" strike="noStrike" cap="none" normalizeH="0" baseline="0" smtClean="0">
                <a:ln>
                  <a:noFill/>
                </a:ln>
                <a:solidFill>
                  <a:srgbClr val="679ACD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8" name="Up Arrow 7"/>
            <p:cNvSpPr/>
            <p:nvPr/>
          </p:nvSpPr>
          <p:spPr bwMode="auto">
            <a:xfrm>
              <a:off x="4544661" y="4208774"/>
              <a:ext cx="225158" cy="302202"/>
            </a:xfrm>
            <a:prstGeom prst="upArrow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endParaRPr kumimoji="0" lang="en-US" sz="700" b="1" i="0" u="none" strike="noStrike" cap="none" normalizeH="0" baseline="0" smtClean="0">
                <a:ln>
                  <a:noFill/>
                </a:ln>
                <a:solidFill>
                  <a:srgbClr val="679ACD"/>
                </a:solidFill>
                <a:effectLst/>
                <a:latin typeface="Verdana" pitchFamily="48" charset="0"/>
              </a:endParaRPr>
            </a:p>
          </p:txBody>
        </p:sp>
        <p:grpSp>
          <p:nvGrpSpPr>
            <p:cNvPr id="9" name="Group 29"/>
            <p:cNvGrpSpPr/>
            <p:nvPr/>
          </p:nvGrpSpPr>
          <p:grpSpPr>
            <a:xfrm>
              <a:off x="3913462" y="4607319"/>
              <a:ext cx="1487557" cy="1615251"/>
              <a:chOff x="4117382" y="4440265"/>
              <a:chExt cx="1694482" cy="2185261"/>
            </a:xfrm>
          </p:grpSpPr>
          <p:sp>
            <p:nvSpPr>
              <p:cNvPr id="24" name="Flowchart: Document 23"/>
              <p:cNvSpPr/>
              <p:nvPr/>
            </p:nvSpPr>
            <p:spPr bwMode="auto">
              <a:xfrm>
                <a:off x="4117382" y="4440265"/>
                <a:ext cx="1694482" cy="2185261"/>
              </a:xfrm>
              <a:prstGeom prst="flowChartDocument">
                <a:avLst/>
              </a:prstGeom>
              <a:solidFill>
                <a:srgbClr val="FFFF66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4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rPr>
                  <a:t>Binaries</a:t>
                </a:r>
              </a:p>
            </p:txBody>
          </p:sp>
          <p:sp>
            <p:nvSpPr>
              <p:cNvPr id="25" name="Flowchart: Document 9"/>
              <p:cNvSpPr/>
              <p:nvPr/>
            </p:nvSpPr>
            <p:spPr bwMode="auto">
              <a:xfrm>
                <a:off x="4193993" y="4937739"/>
                <a:ext cx="1051379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fooBar.xsl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26" name="Flowchart: Document 11"/>
              <p:cNvSpPr/>
              <p:nvPr/>
            </p:nvSpPr>
            <p:spPr bwMode="auto">
              <a:xfrm>
                <a:off x="4334106" y="5076371"/>
                <a:ext cx="1051379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fooBar.xsl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27" name="Flowchart: Document 12"/>
              <p:cNvSpPr/>
              <p:nvPr/>
            </p:nvSpPr>
            <p:spPr bwMode="auto">
              <a:xfrm>
                <a:off x="4474218" y="5215003"/>
                <a:ext cx="1051379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fooBar.xsl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28" name="Flowchart: Document 13"/>
              <p:cNvSpPr/>
              <p:nvPr/>
            </p:nvSpPr>
            <p:spPr bwMode="auto">
              <a:xfrm>
                <a:off x="4614331" y="5353636"/>
                <a:ext cx="1051379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100" dirty="0" smtClean="0">
                    <a:solidFill>
                      <a:schemeClr val="bg1"/>
                    </a:solidFill>
                  </a:rPr>
                  <a:t>FooBar.xsl</a:t>
                </a:r>
                <a:endParaRPr kumimoji="0" lang="en-US" sz="11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</p:grpSp>
        <p:grpSp>
          <p:nvGrpSpPr>
            <p:cNvPr id="10" name="Group 26"/>
            <p:cNvGrpSpPr/>
            <p:nvPr/>
          </p:nvGrpSpPr>
          <p:grpSpPr>
            <a:xfrm>
              <a:off x="1627322" y="3115105"/>
              <a:ext cx="1265329" cy="1615251"/>
              <a:chOff x="1208867" y="3037668"/>
              <a:chExt cx="1441342" cy="2185261"/>
            </a:xfrm>
          </p:grpSpPr>
          <p:sp>
            <p:nvSpPr>
              <p:cNvPr id="18" name="Flowchart: Document 17"/>
              <p:cNvSpPr/>
              <p:nvPr/>
            </p:nvSpPr>
            <p:spPr bwMode="auto">
              <a:xfrm>
                <a:off x="1208867" y="3037668"/>
                <a:ext cx="1441342" cy="2185261"/>
              </a:xfrm>
              <a:prstGeom prst="flowChartDocument">
                <a:avLst/>
              </a:prstGeom>
              <a:solidFill>
                <a:srgbClr val="FFFF66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4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rPr>
                  <a:t>Zip Archive</a:t>
                </a:r>
              </a:p>
            </p:txBody>
          </p:sp>
          <p:grpSp>
            <p:nvGrpSpPr>
              <p:cNvPr id="19" name="Group 20"/>
              <p:cNvGrpSpPr/>
              <p:nvPr/>
            </p:nvGrpSpPr>
            <p:grpSpPr>
              <a:xfrm>
                <a:off x="1270861" y="3443521"/>
                <a:ext cx="1283628" cy="1387681"/>
                <a:chOff x="1456841" y="3211046"/>
                <a:chExt cx="1283628" cy="1387681"/>
              </a:xfrm>
            </p:grpSpPr>
            <p:sp>
              <p:nvSpPr>
                <p:cNvPr id="20" name="Flowchart: Document 19"/>
                <p:cNvSpPr/>
                <p:nvPr/>
              </p:nvSpPr>
              <p:spPr bwMode="auto">
                <a:xfrm>
                  <a:off x="1456841" y="3211046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Foo.xml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21" name="Flowchart: Document 20"/>
                <p:cNvSpPr/>
                <p:nvPr/>
              </p:nvSpPr>
              <p:spPr bwMode="auto">
                <a:xfrm>
                  <a:off x="1609241" y="3363446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Foo.xml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22" name="Flowchart: Document 21"/>
                <p:cNvSpPr/>
                <p:nvPr/>
              </p:nvSpPr>
              <p:spPr bwMode="auto">
                <a:xfrm>
                  <a:off x="1761641" y="3515846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Foo.xml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23" name="Flowchart: Document 16"/>
                <p:cNvSpPr/>
                <p:nvPr/>
              </p:nvSpPr>
              <p:spPr bwMode="auto">
                <a:xfrm>
                  <a:off x="1914041" y="3668246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100" dirty="0" smtClean="0">
                      <a:solidFill>
                        <a:schemeClr val="bg1"/>
                      </a:solidFill>
                    </a:rPr>
                    <a:t>Foo.xml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</p:grpSp>
        </p:grpSp>
        <p:grpSp>
          <p:nvGrpSpPr>
            <p:cNvPr id="11" name="Group 31"/>
            <p:cNvGrpSpPr/>
            <p:nvPr/>
          </p:nvGrpSpPr>
          <p:grpSpPr>
            <a:xfrm>
              <a:off x="6421830" y="3115105"/>
              <a:ext cx="1265329" cy="1615251"/>
              <a:chOff x="6421830" y="3037667"/>
              <a:chExt cx="1265329" cy="1615251"/>
            </a:xfrm>
          </p:grpSpPr>
          <p:sp>
            <p:nvSpPr>
              <p:cNvPr id="12" name="Flowchart: Document 11"/>
              <p:cNvSpPr/>
              <p:nvPr/>
            </p:nvSpPr>
            <p:spPr bwMode="auto">
              <a:xfrm>
                <a:off x="6421830" y="3037667"/>
                <a:ext cx="1265329" cy="1615251"/>
              </a:xfrm>
              <a:prstGeom prst="flowChartDocument">
                <a:avLst/>
              </a:prstGeom>
              <a:solidFill>
                <a:srgbClr val="FFFF66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t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kumimoji="0" lang="en-US" sz="14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rPr>
                  <a:t>Zip Archive</a:t>
                </a:r>
              </a:p>
            </p:txBody>
          </p:sp>
          <p:grpSp>
            <p:nvGrpSpPr>
              <p:cNvPr id="13" name="Group 21"/>
              <p:cNvGrpSpPr/>
              <p:nvPr/>
            </p:nvGrpSpPr>
            <p:grpSpPr>
              <a:xfrm>
                <a:off x="6487711" y="3339558"/>
                <a:ext cx="1126873" cy="1025711"/>
                <a:chOff x="6674752" y="3257541"/>
                <a:chExt cx="1283628" cy="1387681"/>
              </a:xfrm>
            </p:grpSpPr>
            <p:sp>
              <p:nvSpPr>
                <p:cNvPr id="14" name="Flowchart: Document 7"/>
                <p:cNvSpPr/>
                <p:nvPr/>
              </p:nvSpPr>
              <p:spPr bwMode="auto">
                <a:xfrm>
                  <a:off x="6674752" y="3257541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Bar.xml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15" name="Flowchart: Document 14"/>
                <p:cNvSpPr/>
                <p:nvPr/>
              </p:nvSpPr>
              <p:spPr bwMode="auto">
                <a:xfrm>
                  <a:off x="6827152" y="3409941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Bar.xml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16" name="Flowchart: Document 15"/>
                <p:cNvSpPr/>
                <p:nvPr/>
              </p:nvSpPr>
              <p:spPr bwMode="auto">
                <a:xfrm>
                  <a:off x="6979552" y="3562341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200" dirty="0" smtClean="0">
                      <a:solidFill>
                        <a:schemeClr val="bg1"/>
                      </a:solidFill>
                    </a:rPr>
                    <a:t>Bar.xml</a:t>
                  </a:r>
                  <a:endParaRPr kumimoji="0" lang="en-US" sz="12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  <p:sp>
              <p:nvSpPr>
                <p:cNvPr id="17" name="Flowchart: Document 16"/>
                <p:cNvSpPr/>
                <p:nvPr/>
              </p:nvSpPr>
              <p:spPr bwMode="auto">
                <a:xfrm>
                  <a:off x="7131952" y="3714741"/>
                  <a:ext cx="826428" cy="930481"/>
                </a:xfrm>
                <a:prstGeom prst="flowChartDocument">
                  <a:avLst/>
                </a:prstGeom>
                <a:solidFill>
                  <a:srgbClr val="F7F5C5"/>
                </a:solidFill>
                <a:ln w="12700" cap="flat" cmpd="sng" algn="ctr">
                  <a:solidFill>
                    <a:schemeClr val="bg1"/>
                  </a:solidFill>
                  <a:prstDash val="solid"/>
                  <a:round/>
                  <a:headEnd type="triangle" w="med" len="med"/>
                  <a:tailEnd type="triangle" w="med" len="med"/>
                </a:ln>
                <a:effectLst/>
              </p:spPr>
              <p:txBody>
                <a:bodyPr vert="horz" wrap="none" lIns="90000" tIns="46800" rIns="90000" bIns="46800" numCol="1" rtlCol="0" anchor="ctr" anchorCtr="0" compatLnSpc="1">
                  <a:prstTxWarp prst="textNoShape">
                    <a:avLst/>
                  </a:prstTxWarp>
                </a:bodyPr>
                <a:lstStyle/>
                <a:p>
                  <a:pPr marL="0" marR="0" indent="0" algn="l" defTabSz="914400" rtl="0" eaLnBrk="0" fontAlgn="base" latinLnBrk="0" hangingPunct="0">
                    <a:lnSpc>
                      <a:spcPct val="100000"/>
                    </a:lnSpc>
                    <a:spcBef>
                      <a:spcPct val="0"/>
                    </a:spcBef>
                    <a:spcAft>
                      <a:spcPct val="0"/>
                    </a:spcAft>
                    <a:buClrTx/>
                    <a:buSzTx/>
                    <a:buFontTx/>
                    <a:buNone/>
                    <a:tabLst/>
                  </a:pPr>
                  <a:r>
                    <a:rPr lang="en-US" sz="1100" dirty="0" smtClean="0">
                      <a:solidFill>
                        <a:schemeClr val="bg1"/>
                      </a:solidFill>
                    </a:rPr>
                    <a:t>Bar.xml</a:t>
                  </a:r>
                  <a:endParaRPr kumimoji="0" lang="en-US" sz="1100" b="1" i="0" u="none" strike="noStrike" cap="none" normalizeH="0" baseline="0" dirty="0" smtClean="0">
                    <a:ln>
                      <a:noFill/>
                    </a:ln>
                    <a:solidFill>
                      <a:schemeClr val="bg1"/>
                    </a:solidFill>
                    <a:effectLst/>
                    <a:latin typeface="Verdana" pitchFamily="48" charset="0"/>
                  </a:endParaRPr>
                </a:p>
              </p:txBody>
            </p:sp>
          </p:grpSp>
        </p:grpSp>
      </p:grpSp>
      <p:sp>
        <p:nvSpPr>
          <p:cNvPr id="29" name="&quot;No&quot; Symbol 28"/>
          <p:cNvSpPr/>
          <p:nvPr/>
        </p:nvSpPr>
        <p:spPr bwMode="auto">
          <a:xfrm>
            <a:off x="4582613" y="3580207"/>
            <a:ext cx="2583532" cy="2414138"/>
          </a:xfrm>
          <a:prstGeom prst="noSmoking">
            <a:avLst>
              <a:gd name="adj" fmla="val 8005"/>
            </a:avLst>
          </a:prstGeom>
          <a:solidFill>
            <a:schemeClr val="accent1">
              <a:alpha val="31000"/>
            </a:schemeClr>
          </a:solidFill>
          <a:ln w="12700" cap="flat" cmpd="sng" algn="ctr">
            <a:solidFill>
              <a:schemeClr val="bg1"/>
            </a:solidFill>
            <a:prstDash val="solid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700" b="1" i="0" u="none" strike="noStrike" cap="none" normalizeH="0" baseline="0" smtClean="0">
              <a:ln>
                <a:noFill/>
              </a:ln>
              <a:solidFill>
                <a:srgbClr val="679ACD"/>
              </a:solidFill>
              <a:effectLst/>
              <a:latin typeface="Verdana" pitchFamily="4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sz="2000" dirty="0" smtClean="0"/>
              <a:t>Use of a single input file (XML)</a:t>
            </a:r>
            <a:r>
              <a:rPr lang="en-US" sz="2000" baseline="30000" dirty="0" smtClean="0"/>
              <a:t>1</a:t>
            </a:r>
          </a:p>
          <a:p>
            <a:r>
              <a:rPr lang="en-US" sz="2000" dirty="0" smtClean="0"/>
              <a:t>The xml files to convert are fetched by the </a:t>
            </a:r>
            <a:r>
              <a:rPr lang="en-US" sz="2000" dirty="0" err="1" smtClean="0"/>
              <a:t>stylesheet</a:t>
            </a:r>
            <a:r>
              <a:rPr lang="en-US" sz="2000" dirty="0" smtClean="0"/>
              <a:t> using the standard document() function. </a:t>
            </a:r>
          </a:p>
          <a:p>
            <a:r>
              <a:rPr lang="en-US" sz="2000" dirty="0" smtClean="0"/>
              <a:t>Files in Zip archives and binaries are fetched via “Resolvers”</a:t>
            </a:r>
            <a:r>
              <a:rPr lang="en-US" sz="2000" baseline="30000" dirty="0" smtClean="0"/>
              <a:t>2</a:t>
            </a:r>
          </a:p>
          <a:p>
            <a:r>
              <a:rPr lang="en-US" sz="2000" dirty="0" smtClean="0"/>
              <a:t>The output stream is serialized in a zip archive via post-processors</a:t>
            </a:r>
            <a:r>
              <a:rPr lang="en-US" sz="2000" baseline="30000" dirty="0" smtClean="0"/>
              <a:t>3</a:t>
            </a:r>
            <a:r>
              <a:rPr lang="en-US" sz="2000" dirty="0" smtClean="0"/>
              <a:t>.</a:t>
            </a:r>
          </a:p>
          <a:p>
            <a:r>
              <a:rPr lang="en-US" sz="2000" dirty="0" smtClean="0"/>
              <a:t>The post-processors also perform more complex tasks</a:t>
            </a:r>
            <a:r>
              <a:rPr lang="en-US" sz="2000" baseline="30000" dirty="0" smtClean="0"/>
              <a:t>4</a:t>
            </a:r>
          </a:p>
          <a:p>
            <a:endParaRPr lang="en-US" sz="20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Principles &gt; Solution (1)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Principles &gt; Solution (2)</a:t>
            </a:r>
            <a:endParaRPr lang="en-US" dirty="0"/>
          </a:p>
        </p:txBody>
      </p:sp>
      <p:sp>
        <p:nvSpPr>
          <p:cNvPr id="5" name="Oval 4"/>
          <p:cNvSpPr/>
          <p:nvPr/>
        </p:nvSpPr>
        <p:spPr bwMode="auto">
          <a:xfrm>
            <a:off x="2599778" y="1743564"/>
            <a:ext cx="1763732" cy="875346"/>
          </a:xfrm>
          <a:prstGeom prst="ellipse">
            <a:avLst/>
          </a:prstGeom>
          <a:solidFill>
            <a:srgbClr val="679ACD"/>
          </a:solidFill>
          <a:ln w="12700" cap="flat" cmpd="sng" algn="ctr">
            <a:solidFill>
              <a:schemeClr val="bg1"/>
            </a:solidFill>
            <a:prstDash val="solid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400" dirty="0" smtClean="0">
                <a:solidFill>
                  <a:schemeClr val="bg1"/>
                </a:solidFill>
              </a:rPr>
              <a:t>XSL Transform</a:t>
            </a:r>
            <a:endParaRPr kumimoji="0" lang="en-US" sz="1400" b="1" i="0" u="none" strike="noStrike" cap="none" normalizeH="0" baseline="0" dirty="0" smtClean="0">
              <a:ln>
                <a:noFill/>
              </a:ln>
              <a:solidFill>
                <a:schemeClr val="bg1"/>
              </a:solidFill>
              <a:effectLst/>
              <a:latin typeface="Verdana" pitchFamily="48" charset="0"/>
            </a:endParaRPr>
          </a:p>
        </p:txBody>
      </p:sp>
      <p:sp>
        <p:nvSpPr>
          <p:cNvPr id="7" name="Right Arrow 6"/>
          <p:cNvSpPr/>
          <p:nvPr/>
        </p:nvSpPr>
        <p:spPr bwMode="auto">
          <a:xfrm>
            <a:off x="4457146" y="2042160"/>
            <a:ext cx="529469" cy="290179"/>
          </a:xfrm>
          <a:prstGeom prst="rightArrow">
            <a:avLst/>
          </a:prstGeom>
          <a:solidFill>
            <a:srgbClr val="679ACD"/>
          </a:solidFill>
          <a:ln w="12700" cap="flat" cmpd="sng" algn="ctr">
            <a:solidFill>
              <a:schemeClr val="bg1"/>
            </a:solidFill>
            <a:prstDash val="solid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700" b="1" i="0" u="none" strike="noStrike" cap="none" normalizeH="0" baseline="0" smtClean="0">
              <a:ln>
                <a:noFill/>
              </a:ln>
              <a:solidFill>
                <a:srgbClr val="679ACD"/>
              </a:solidFill>
              <a:effectLst/>
              <a:latin typeface="Verdana" pitchFamily="48" charset="0"/>
            </a:endParaRPr>
          </a:p>
        </p:txBody>
      </p:sp>
      <p:sp>
        <p:nvSpPr>
          <p:cNvPr id="8" name="Up Arrow 7"/>
          <p:cNvSpPr/>
          <p:nvPr/>
        </p:nvSpPr>
        <p:spPr bwMode="auto">
          <a:xfrm>
            <a:off x="3355941" y="2715254"/>
            <a:ext cx="225158" cy="302202"/>
          </a:xfrm>
          <a:prstGeom prst="upArrow">
            <a:avLst/>
          </a:prstGeom>
          <a:solidFill>
            <a:srgbClr val="679ACD"/>
          </a:solidFill>
          <a:ln w="12700" cap="flat" cmpd="sng" algn="ctr">
            <a:solidFill>
              <a:schemeClr val="bg1"/>
            </a:solidFill>
            <a:prstDash val="solid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700" b="1" i="0" u="none" strike="noStrike" cap="none" normalizeH="0" baseline="0" smtClean="0">
              <a:ln>
                <a:noFill/>
              </a:ln>
              <a:solidFill>
                <a:srgbClr val="679ACD"/>
              </a:solidFill>
              <a:effectLst/>
              <a:latin typeface="Verdana" pitchFamily="48" charset="0"/>
            </a:endParaRPr>
          </a:p>
        </p:txBody>
      </p:sp>
      <p:grpSp>
        <p:nvGrpSpPr>
          <p:cNvPr id="9" name="Group 29"/>
          <p:cNvGrpSpPr/>
          <p:nvPr/>
        </p:nvGrpSpPr>
        <p:grpSpPr>
          <a:xfrm>
            <a:off x="4949782" y="4515879"/>
            <a:ext cx="1487557" cy="1615251"/>
            <a:chOff x="4117382" y="4440265"/>
            <a:chExt cx="1694482" cy="2185261"/>
          </a:xfrm>
        </p:grpSpPr>
        <p:sp>
          <p:nvSpPr>
            <p:cNvPr id="24" name="Flowchart: Document 23"/>
            <p:cNvSpPr/>
            <p:nvPr/>
          </p:nvSpPr>
          <p:spPr bwMode="auto">
            <a:xfrm>
              <a:off x="4117382" y="4440265"/>
              <a:ext cx="1694482" cy="2185261"/>
            </a:xfrm>
            <a:prstGeom prst="flowChartDocument">
              <a:avLst/>
            </a:prstGeom>
            <a:solidFill>
              <a:srgbClr val="FFFF66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Binaries</a:t>
              </a:r>
            </a:p>
          </p:txBody>
        </p:sp>
        <p:sp>
          <p:nvSpPr>
            <p:cNvPr id="25" name="Flowchart: Document 9"/>
            <p:cNvSpPr/>
            <p:nvPr/>
          </p:nvSpPr>
          <p:spPr bwMode="auto">
            <a:xfrm>
              <a:off x="4193993" y="4937739"/>
              <a:ext cx="1051379" cy="930481"/>
            </a:xfrm>
            <a:prstGeom prst="flowChartDocument">
              <a:avLst/>
            </a:prstGeom>
            <a:solidFill>
              <a:srgbClr val="F7F5C5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 smtClean="0">
                  <a:solidFill>
                    <a:schemeClr val="bg1"/>
                  </a:solidFill>
                </a:rPr>
                <a:t>fooBar.xsl</a:t>
              </a:r>
              <a:endPara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26" name="Flowchart: Document 11"/>
            <p:cNvSpPr/>
            <p:nvPr/>
          </p:nvSpPr>
          <p:spPr bwMode="auto">
            <a:xfrm>
              <a:off x="4334105" y="5076371"/>
              <a:ext cx="1051379" cy="930482"/>
            </a:xfrm>
            <a:prstGeom prst="flowChartDocument">
              <a:avLst/>
            </a:prstGeom>
            <a:solidFill>
              <a:srgbClr val="F7F5C5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 smtClean="0">
                  <a:solidFill>
                    <a:schemeClr val="bg1"/>
                  </a:solidFill>
                </a:rPr>
                <a:t>fooBar.xsl</a:t>
              </a:r>
              <a:endPara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27" name="Flowchart: Document 12"/>
            <p:cNvSpPr/>
            <p:nvPr/>
          </p:nvSpPr>
          <p:spPr bwMode="auto">
            <a:xfrm>
              <a:off x="4474218" y="5215003"/>
              <a:ext cx="1051379" cy="930481"/>
            </a:xfrm>
            <a:prstGeom prst="flowChartDocument">
              <a:avLst/>
            </a:prstGeom>
            <a:solidFill>
              <a:srgbClr val="F7F5C5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200" dirty="0" smtClean="0">
                  <a:solidFill>
                    <a:schemeClr val="bg1"/>
                  </a:solidFill>
                </a:rPr>
                <a:t>fooBar.xsl</a:t>
              </a:r>
              <a:endPara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  <p:sp>
          <p:nvSpPr>
            <p:cNvPr id="28" name="Flowchart: Document 13"/>
            <p:cNvSpPr/>
            <p:nvPr/>
          </p:nvSpPr>
          <p:spPr bwMode="auto">
            <a:xfrm>
              <a:off x="4614331" y="5353636"/>
              <a:ext cx="1051379" cy="930481"/>
            </a:xfrm>
            <a:prstGeom prst="flowChartDocument">
              <a:avLst/>
            </a:prstGeom>
            <a:solidFill>
              <a:srgbClr val="F7F5C5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lang="en-US" sz="1100" dirty="0" smtClean="0">
                  <a:solidFill>
                    <a:schemeClr val="bg1"/>
                  </a:solidFill>
                </a:rPr>
                <a:t>FooBar.xsl</a:t>
              </a:r>
              <a:endParaRPr kumimoji="0" lang="en-US" sz="11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endParaRPr>
            </a:p>
          </p:txBody>
        </p:sp>
      </p:grpSp>
      <p:grpSp>
        <p:nvGrpSpPr>
          <p:cNvPr id="10" name="Group 26"/>
          <p:cNvGrpSpPr/>
          <p:nvPr/>
        </p:nvGrpSpPr>
        <p:grpSpPr>
          <a:xfrm>
            <a:off x="790801" y="4532425"/>
            <a:ext cx="1265329" cy="1615251"/>
            <a:chOff x="1208866" y="3037668"/>
            <a:chExt cx="1441342" cy="2185261"/>
          </a:xfrm>
        </p:grpSpPr>
        <p:sp>
          <p:nvSpPr>
            <p:cNvPr id="18" name="Flowchart: Document 17"/>
            <p:cNvSpPr/>
            <p:nvPr/>
          </p:nvSpPr>
          <p:spPr bwMode="auto">
            <a:xfrm>
              <a:off x="1208866" y="3037668"/>
              <a:ext cx="1441342" cy="2185261"/>
            </a:xfrm>
            <a:prstGeom prst="flowChartDocument">
              <a:avLst/>
            </a:prstGeom>
            <a:solidFill>
              <a:srgbClr val="FFFF66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4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Zip Archive</a:t>
              </a:r>
            </a:p>
          </p:txBody>
        </p:sp>
        <p:grpSp>
          <p:nvGrpSpPr>
            <p:cNvPr id="19" name="Group 20"/>
            <p:cNvGrpSpPr/>
            <p:nvPr/>
          </p:nvGrpSpPr>
          <p:grpSpPr>
            <a:xfrm>
              <a:off x="1270861" y="3443521"/>
              <a:ext cx="1283628" cy="1387681"/>
              <a:chOff x="1456841" y="3211046"/>
              <a:chExt cx="1283628" cy="1387681"/>
            </a:xfrm>
          </p:grpSpPr>
          <p:sp>
            <p:nvSpPr>
              <p:cNvPr id="20" name="Flowchart: Document 19"/>
              <p:cNvSpPr/>
              <p:nvPr/>
            </p:nvSpPr>
            <p:spPr bwMode="auto">
              <a:xfrm>
                <a:off x="1456841" y="3211046"/>
                <a:ext cx="826428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Foo.xml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21" name="Flowchart: Document 20"/>
              <p:cNvSpPr/>
              <p:nvPr/>
            </p:nvSpPr>
            <p:spPr bwMode="auto">
              <a:xfrm>
                <a:off x="1609241" y="3363446"/>
                <a:ext cx="826428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Foo.xml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22" name="Flowchart: Document 21"/>
              <p:cNvSpPr/>
              <p:nvPr/>
            </p:nvSpPr>
            <p:spPr bwMode="auto">
              <a:xfrm>
                <a:off x="1761641" y="3515846"/>
                <a:ext cx="826428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Foo.xml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23" name="Flowchart: Document 16"/>
              <p:cNvSpPr/>
              <p:nvPr/>
            </p:nvSpPr>
            <p:spPr bwMode="auto">
              <a:xfrm>
                <a:off x="1914041" y="3668246"/>
                <a:ext cx="826428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100" dirty="0" smtClean="0">
                    <a:solidFill>
                      <a:schemeClr val="bg1"/>
                    </a:solidFill>
                  </a:rPr>
                  <a:t>Foo.xml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</p:grpSp>
      </p:grpSp>
      <p:grpSp>
        <p:nvGrpSpPr>
          <p:cNvPr id="11" name="Group 31"/>
          <p:cNvGrpSpPr/>
          <p:nvPr/>
        </p:nvGrpSpPr>
        <p:grpSpPr>
          <a:xfrm>
            <a:off x="7138111" y="1636825"/>
            <a:ext cx="1213410" cy="1365455"/>
            <a:chOff x="6421830" y="3037667"/>
            <a:chExt cx="1265329" cy="1615251"/>
          </a:xfrm>
        </p:grpSpPr>
        <p:sp>
          <p:nvSpPr>
            <p:cNvPr id="12" name="Flowchart: Document 11"/>
            <p:cNvSpPr/>
            <p:nvPr/>
          </p:nvSpPr>
          <p:spPr bwMode="auto">
            <a:xfrm>
              <a:off x="6421830" y="3037667"/>
              <a:ext cx="1265329" cy="1615251"/>
            </a:xfrm>
            <a:prstGeom prst="flowChartDocument">
              <a:avLst/>
            </a:prstGeom>
            <a:solidFill>
              <a:srgbClr val="FFFF66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t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Zip Archive</a:t>
              </a:r>
            </a:p>
          </p:txBody>
        </p:sp>
        <p:grpSp>
          <p:nvGrpSpPr>
            <p:cNvPr id="13" name="Group 21"/>
            <p:cNvGrpSpPr/>
            <p:nvPr/>
          </p:nvGrpSpPr>
          <p:grpSpPr>
            <a:xfrm>
              <a:off x="6487711" y="3339558"/>
              <a:ext cx="1126873" cy="1025711"/>
              <a:chOff x="6674752" y="3257541"/>
              <a:chExt cx="1283628" cy="1387681"/>
            </a:xfrm>
          </p:grpSpPr>
          <p:sp>
            <p:nvSpPr>
              <p:cNvPr id="14" name="Flowchart: Document 7"/>
              <p:cNvSpPr/>
              <p:nvPr/>
            </p:nvSpPr>
            <p:spPr bwMode="auto">
              <a:xfrm>
                <a:off x="6674752" y="3257541"/>
                <a:ext cx="826428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Bar.xml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15" name="Flowchart: Document 14"/>
              <p:cNvSpPr/>
              <p:nvPr/>
            </p:nvSpPr>
            <p:spPr bwMode="auto">
              <a:xfrm>
                <a:off x="6827152" y="3409941"/>
                <a:ext cx="826428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Bar.xml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16" name="Flowchart: Document 15"/>
              <p:cNvSpPr/>
              <p:nvPr/>
            </p:nvSpPr>
            <p:spPr bwMode="auto">
              <a:xfrm>
                <a:off x="6979552" y="3562341"/>
                <a:ext cx="826428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200" dirty="0" smtClean="0">
                    <a:solidFill>
                      <a:schemeClr val="bg1"/>
                    </a:solidFill>
                  </a:rPr>
                  <a:t>Bar.xml</a:t>
                </a:r>
                <a:endPara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  <p:sp>
            <p:nvSpPr>
              <p:cNvPr id="17" name="Flowchart: Document 16"/>
              <p:cNvSpPr/>
              <p:nvPr/>
            </p:nvSpPr>
            <p:spPr bwMode="auto">
              <a:xfrm>
                <a:off x="7131952" y="3714741"/>
                <a:ext cx="826428" cy="930481"/>
              </a:xfrm>
              <a:prstGeom prst="flowChartDocument">
                <a:avLst/>
              </a:prstGeom>
              <a:solidFill>
                <a:srgbClr val="F7F5C5"/>
              </a:solidFill>
              <a:ln w="12700" cap="flat" cmpd="sng" algn="ctr">
                <a:solidFill>
                  <a:schemeClr val="bg1"/>
                </a:solidFill>
                <a:prstDash val="solid"/>
                <a:round/>
                <a:headEnd type="triangle" w="med" len="med"/>
                <a:tailEnd type="triangle" w="med" len="med"/>
              </a:ln>
              <a:effectLst/>
            </p:spPr>
            <p:txBody>
              <a:bodyPr vert="horz" wrap="none" lIns="90000" tIns="46800" rIns="90000" bIns="46800" numCol="1" rtlCol="0" anchor="ctr" anchorCtr="0" compatLnSpc="1">
                <a:prstTxWarp prst="textNoShape">
                  <a:avLst/>
                </a:prstTxWarp>
              </a:bodyPr>
              <a:lstStyle/>
              <a:p>
                <a:pPr marL="0" marR="0" indent="0" algn="l" defTabSz="914400" rtl="0" eaLnBrk="0" fontAlgn="base" latinLnBrk="0" hangingPunct="0">
                  <a:lnSpc>
                    <a:spcPct val="100000"/>
                  </a:lnSpc>
                  <a:spcBef>
                    <a:spcPct val="0"/>
                  </a:spcBef>
                  <a:spcAft>
                    <a:spcPct val="0"/>
                  </a:spcAft>
                  <a:buClrTx/>
                  <a:buSzTx/>
                  <a:buFontTx/>
                  <a:buNone/>
                  <a:tabLst/>
                </a:pPr>
                <a:r>
                  <a:rPr lang="en-US" sz="1100" dirty="0" smtClean="0">
                    <a:solidFill>
                      <a:schemeClr val="bg1"/>
                    </a:solidFill>
                  </a:rPr>
                  <a:t>Bar.xml</a:t>
                </a:r>
                <a:endParaRPr kumimoji="0" lang="en-US" sz="11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endParaRPr>
              </a:p>
            </p:txBody>
          </p:sp>
        </p:grpSp>
      </p:grpSp>
      <p:sp>
        <p:nvSpPr>
          <p:cNvPr id="29" name="Flowchart: Document 13"/>
          <p:cNvSpPr/>
          <p:nvPr/>
        </p:nvSpPr>
        <p:spPr bwMode="auto">
          <a:xfrm>
            <a:off x="981685" y="1807724"/>
            <a:ext cx="922988" cy="687772"/>
          </a:xfrm>
          <a:prstGeom prst="flowChartDocument">
            <a:avLst/>
          </a:prstGeom>
          <a:solidFill>
            <a:srgbClr val="F7F5C5"/>
          </a:solidFill>
          <a:ln w="12700" cap="flat" cmpd="sng" algn="ctr">
            <a:solidFill>
              <a:schemeClr val="bg1"/>
            </a:solidFill>
            <a:prstDash val="solid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100" dirty="0" smtClean="0">
                <a:solidFill>
                  <a:schemeClr val="bg1"/>
                </a:solidFill>
              </a:rPr>
              <a:t>source.xml</a:t>
            </a:r>
          </a:p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1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rPr>
              <a:t>(dummy)</a:t>
            </a:r>
          </a:p>
        </p:txBody>
      </p:sp>
      <p:sp>
        <p:nvSpPr>
          <p:cNvPr id="30" name="Flowchart: Document 13"/>
          <p:cNvSpPr/>
          <p:nvPr/>
        </p:nvSpPr>
        <p:spPr bwMode="auto">
          <a:xfrm>
            <a:off x="2993365" y="3133604"/>
            <a:ext cx="922988" cy="687772"/>
          </a:xfrm>
          <a:prstGeom prst="flowChartDocument">
            <a:avLst/>
          </a:prstGeom>
          <a:solidFill>
            <a:srgbClr val="F7F5C5"/>
          </a:solidFill>
          <a:ln w="12700" cap="flat" cmpd="sng" algn="ctr">
            <a:solidFill>
              <a:schemeClr val="bg1"/>
            </a:solidFill>
            <a:prstDash val="solid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t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lang="en-US" sz="1100" dirty="0" smtClean="0">
                <a:solidFill>
                  <a:schemeClr val="bg1"/>
                </a:solidFill>
              </a:rPr>
              <a:t>odf2oox.xsl</a:t>
            </a:r>
          </a:p>
        </p:txBody>
      </p:sp>
      <p:sp>
        <p:nvSpPr>
          <p:cNvPr id="33" name="Bent-Up Arrow 32"/>
          <p:cNvSpPr/>
          <p:nvPr/>
        </p:nvSpPr>
        <p:spPr bwMode="auto">
          <a:xfrm rot="16200000" flipV="1">
            <a:off x="1562100" y="3078480"/>
            <a:ext cx="1181100" cy="1577340"/>
          </a:xfrm>
          <a:prstGeom prst="bentUpArrow">
            <a:avLst>
              <a:gd name="adj1" fmla="val 8871"/>
              <a:gd name="adj2" fmla="val 11021"/>
              <a:gd name="adj3" fmla="val 19624"/>
            </a:avLst>
          </a:prstGeom>
          <a:solidFill>
            <a:srgbClr val="679ACD"/>
          </a:solidFill>
          <a:ln w="12700" cap="flat" cmpd="sng" algn="ctr">
            <a:solidFill>
              <a:schemeClr val="bg1"/>
            </a:solidFill>
            <a:prstDash val="solid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700" b="1" i="0" u="none" strike="noStrike" cap="none" normalizeH="0" baseline="0" smtClean="0">
              <a:ln>
                <a:noFill/>
              </a:ln>
              <a:solidFill>
                <a:srgbClr val="679ACD"/>
              </a:solidFill>
              <a:effectLst/>
              <a:latin typeface="Verdana" pitchFamily="48" charset="0"/>
            </a:endParaRPr>
          </a:p>
        </p:txBody>
      </p:sp>
      <p:sp>
        <p:nvSpPr>
          <p:cNvPr id="31" name="Rectangle 30"/>
          <p:cNvSpPr/>
          <p:nvPr/>
        </p:nvSpPr>
        <p:spPr bwMode="auto">
          <a:xfrm>
            <a:off x="722425" y="3642360"/>
            <a:ext cx="1402080" cy="579120"/>
          </a:xfrm>
          <a:prstGeom prst="rect">
            <a:avLst/>
          </a:prstGeom>
          <a:solidFill>
            <a:srgbClr val="B1CBE5"/>
          </a:solidFill>
          <a:ln w="25400" cap="rnd" cmpd="sng" algn="ctr">
            <a:solidFill>
              <a:schemeClr val="bg1"/>
            </a:solidFill>
            <a:prstDash val="dash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rPr>
              <a:t>ZIP Resolver</a:t>
            </a:r>
          </a:p>
        </p:txBody>
      </p:sp>
      <p:sp>
        <p:nvSpPr>
          <p:cNvPr id="34" name="TextBox 33"/>
          <p:cNvSpPr txBox="1"/>
          <p:nvPr/>
        </p:nvSpPr>
        <p:spPr>
          <a:xfrm>
            <a:off x="1569720" y="3124200"/>
            <a:ext cx="1125629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document()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36" name="Bent-Up Arrow 35"/>
          <p:cNvSpPr/>
          <p:nvPr/>
        </p:nvSpPr>
        <p:spPr bwMode="auto">
          <a:xfrm rot="5400000" flipH="1" flipV="1">
            <a:off x="4274820" y="2987040"/>
            <a:ext cx="1181100" cy="1760220"/>
          </a:xfrm>
          <a:prstGeom prst="bentUpArrow">
            <a:avLst>
              <a:gd name="adj1" fmla="val 8871"/>
              <a:gd name="adj2" fmla="val 11021"/>
              <a:gd name="adj3" fmla="val 19624"/>
            </a:avLst>
          </a:prstGeom>
          <a:solidFill>
            <a:srgbClr val="679ACD"/>
          </a:solidFill>
          <a:ln w="12700" cap="flat" cmpd="sng" algn="ctr">
            <a:solidFill>
              <a:schemeClr val="bg1"/>
            </a:solidFill>
            <a:prstDash val="solid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700" b="1" i="0" u="none" strike="noStrike" cap="none" normalizeH="0" baseline="0" smtClean="0">
              <a:ln>
                <a:noFill/>
              </a:ln>
              <a:solidFill>
                <a:srgbClr val="679ACD"/>
              </a:solidFill>
              <a:effectLst/>
              <a:latin typeface="Verdana" pitchFamily="48" charset="0"/>
            </a:endParaRPr>
          </a:p>
        </p:txBody>
      </p:sp>
      <p:sp>
        <p:nvSpPr>
          <p:cNvPr id="35" name="Rectangle 34"/>
          <p:cNvSpPr/>
          <p:nvPr/>
        </p:nvSpPr>
        <p:spPr bwMode="auto">
          <a:xfrm>
            <a:off x="4992520" y="3703320"/>
            <a:ext cx="1402080" cy="579120"/>
          </a:xfrm>
          <a:prstGeom prst="rect">
            <a:avLst/>
          </a:prstGeom>
          <a:solidFill>
            <a:srgbClr val="A3C2E1"/>
          </a:solidFill>
          <a:ln w="25400" cap="rnd" cmpd="sng" algn="ctr">
            <a:solidFill>
              <a:schemeClr val="bg1"/>
            </a:solidFill>
            <a:prstDash val="dash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rPr>
              <a:t>Resource</a:t>
            </a:r>
          </a:p>
          <a:p>
            <a:pPr marL="0" marR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sz="1200" b="1" i="0" u="none" strike="noStrike" cap="none" normalizeH="0" baseline="0" dirty="0" smtClean="0">
                <a:ln>
                  <a:noFill/>
                </a:ln>
                <a:solidFill>
                  <a:schemeClr val="bg1"/>
                </a:solidFill>
                <a:effectLst/>
                <a:latin typeface="Verdana" pitchFamily="48" charset="0"/>
              </a:rPr>
              <a:t> Resolver</a:t>
            </a:r>
          </a:p>
        </p:txBody>
      </p:sp>
      <p:sp>
        <p:nvSpPr>
          <p:cNvPr id="37" name="TextBox 36"/>
          <p:cNvSpPr txBox="1"/>
          <p:nvPr/>
        </p:nvSpPr>
        <p:spPr>
          <a:xfrm>
            <a:off x="4404360" y="3108960"/>
            <a:ext cx="1335622" cy="2616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100" dirty="0" smtClean="0">
                <a:solidFill>
                  <a:schemeClr val="bg1"/>
                </a:solidFill>
              </a:rPr>
              <a:t>&lt;</a:t>
            </a:r>
            <a:r>
              <a:rPr lang="en-US" sz="1100" dirty="0" err="1" smtClean="0">
                <a:solidFill>
                  <a:schemeClr val="bg1"/>
                </a:solidFill>
              </a:rPr>
              <a:t>xsl:import</a:t>
            </a:r>
            <a:r>
              <a:rPr lang="en-US" sz="1100" dirty="0" smtClean="0">
                <a:solidFill>
                  <a:schemeClr val="bg1"/>
                </a:solidFill>
              </a:rPr>
              <a:t>/&gt;</a:t>
            </a:r>
            <a:endParaRPr lang="en-US" sz="1100" dirty="0">
              <a:solidFill>
                <a:schemeClr val="bg1"/>
              </a:solidFill>
            </a:endParaRPr>
          </a:p>
        </p:txBody>
      </p:sp>
      <p:sp>
        <p:nvSpPr>
          <p:cNvPr id="40" name="Right Arrow 39"/>
          <p:cNvSpPr/>
          <p:nvPr/>
        </p:nvSpPr>
        <p:spPr bwMode="auto">
          <a:xfrm>
            <a:off x="6515007" y="2057400"/>
            <a:ext cx="529469" cy="290179"/>
          </a:xfrm>
          <a:prstGeom prst="rightArrow">
            <a:avLst/>
          </a:prstGeom>
          <a:solidFill>
            <a:srgbClr val="679ACD"/>
          </a:solidFill>
          <a:ln w="12700" cap="flat" cmpd="sng" algn="ctr">
            <a:solidFill>
              <a:schemeClr val="bg1"/>
            </a:solidFill>
            <a:prstDash val="solid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700" b="1" i="0" u="none" strike="noStrike" cap="none" normalizeH="0" baseline="0" smtClean="0">
              <a:ln>
                <a:noFill/>
              </a:ln>
              <a:solidFill>
                <a:srgbClr val="679ACD"/>
              </a:solidFill>
              <a:effectLst/>
              <a:latin typeface="Verdana" pitchFamily="48" charset="0"/>
            </a:endParaRPr>
          </a:p>
        </p:txBody>
      </p:sp>
      <p:grpSp>
        <p:nvGrpSpPr>
          <p:cNvPr id="44" name="Group 43"/>
          <p:cNvGrpSpPr/>
          <p:nvPr/>
        </p:nvGrpSpPr>
        <p:grpSpPr>
          <a:xfrm>
            <a:off x="5080251" y="1676400"/>
            <a:ext cx="1341120" cy="1249680"/>
            <a:chOff x="5288280" y="1676400"/>
            <a:chExt cx="1341120" cy="1249680"/>
          </a:xfrm>
        </p:grpSpPr>
        <p:sp>
          <p:nvSpPr>
            <p:cNvPr id="38" name="Rounded Rectangle 37"/>
            <p:cNvSpPr/>
            <p:nvPr/>
          </p:nvSpPr>
          <p:spPr bwMode="auto">
            <a:xfrm>
              <a:off x="5288280" y="1676400"/>
              <a:ext cx="1188720" cy="1051560"/>
            </a:xfrm>
            <a:prstGeom prst="roundRect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Post-</a:t>
              </a:r>
            </a:p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processors</a:t>
              </a:r>
            </a:p>
          </p:txBody>
        </p:sp>
        <p:sp>
          <p:nvSpPr>
            <p:cNvPr id="41" name="Rounded Rectangle 40"/>
            <p:cNvSpPr/>
            <p:nvPr/>
          </p:nvSpPr>
          <p:spPr bwMode="auto">
            <a:xfrm>
              <a:off x="5364480" y="1783080"/>
              <a:ext cx="1188720" cy="1051560"/>
            </a:xfrm>
            <a:prstGeom prst="roundRect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Post-</a:t>
              </a:r>
            </a:p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processors</a:t>
              </a:r>
            </a:p>
          </p:txBody>
        </p:sp>
        <p:sp>
          <p:nvSpPr>
            <p:cNvPr id="42" name="Rounded Rectangle 41"/>
            <p:cNvSpPr/>
            <p:nvPr/>
          </p:nvSpPr>
          <p:spPr bwMode="auto">
            <a:xfrm>
              <a:off x="5440680" y="1874520"/>
              <a:ext cx="1188720" cy="1051560"/>
            </a:xfrm>
            <a:prstGeom prst="roundRect">
              <a:avLst/>
            </a:prstGeom>
            <a:solidFill>
              <a:srgbClr val="679ACD"/>
            </a:solidFill>
            <a:ln w="12700" cap="flat" cmpd="sng" algn="ctr">
              <a:solidFill>
                <a:schemeClr val="bg1"/>
              </a:solidFill>
              <a:prstDash val="solid"/>
              <a:round/>
              <a:headEnd type="triangle" w="med" len="med"/>
              <a:tailEnd type="triangle" w="med" len="med"/>
            </a:ln>
            <a:effectLst/>
          </p:spPr>
          <p:txBody>
            <a:bodyPr vert="horz" wrap="none" lIns="90000" tIns="46800" rIns="90000" bIns="46800" numCol="1" rtlCol="0" anchor="ctr" anchorCtr="0" compatLnSpc="1">
              <a:prstTxWarp prst="textNoShape">
                <a:avLst/>
              </a:prstTxWarp>
            </a:bodyPr>
            <a:lstStyle/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Post-</a:t>
              </a:r>
            </a:p>
            <a:p>
              <a:pPr marL="0" marR="0" indent="0" algn="l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sz="1200" b="1" i="0" u="none" strike="noStrike" cap="none" normalizeH="0" baseline="0" dirty="0" smtClean="0">
                  <a:ln>
                    <a:noFill/>
                  </a:ln>
                  <a:solidFill>
                    <a:schemeClr val="bg1"/>
                  </a:solidFill>
                  <a:effectLst/>
                  <a:latin typeface="Verdana" pitchFamily="48" charset="0"/>
                </a:rPr>
                <a:t>processors</a:t>
              </a:r>
            </a:p>
          </p:txBody>
        </p:sp>
      </p:grpSp>
      <p:sp>
        <p:nvSpPr>
          <p:cNvPr id="45" name="Right Arrow 44"/>
          <p:cNvSpPr/>
          <p:nvPr/>
        </p:nvSpPr>
        <p:spPr bwMode="auto">
          <a:xfrm>
            <a:off x="2018746" y="2011680"/>
            <a:ext cx="529469" cy="290179"/>
          </a:xfrm>
          <a:prstGeom prst="rightArrow">
            <a:avLst/>
          </a:prstGeom>
          <a:solidFill>
            <a:srgbClr val="679ACD"/>
          </a:solidFill>
          <a:ln w="12700" cap="flat" cmpd="sng" algn="ctr">
            <a:solidFill>
              <a:schemeClr val="bg1"/>
            </a:solidFill>
            <a:prstDash val="solid"/>
            <a:round/>
            <a:headEnd type="triangle" w="med" len="med"/>
            <a:tailEnd type="triangle" w="med" len="med"/>
          </a:ln>
          <a:effectLst/>
        </p:spPr>
        <p:txBody>
          <a:bodyPr vert="horz" wrap="none" lIns="90000" tIns="46800" rIns="90000" bIns="46800" numCol="1" rtlCol="0" anchor="ctr" anchorCtr="0" compatLnSpc="1">
            <a:prstTxWarp prst="textNoShape">
              <a:avLst/>
            </a:prstTxWarp>
          </a:bodyPr>
          <a:lstStyle/>
          <a:p>
            <a:pPr marL="0" marR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700" b="1" i="0" u="none" strike="noStrike" cap="none" normalizeH="0" baseline="0" smtClean="0">
              <a:ln>
                <a:noFill/>
              </a:ln>
              <a:solidFill>
                <a:srgbClr val="679ACD"/>
              </a:solidFill>
              <a:effectLst/>
              <a:latin typeface="Verdana" pitchFamily="48" charset="0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9475" y="1773238"/>
            <a:ext cx="7228205" cy="1859978"/>
          </a:xfrm>
        </p:spPr>
        <p:txBody>
          <a:bodyPr/>
          <a:lstStyle/>
          <a:p>
            <a:pPr lvl="1"/>
            <a:r>
              <a:rPr lang="en-US" dirty="0" smtClean="0"/>
              <a:t>Unlike XSLT, post processors are </a:t>
            </a:r>
            <a:r>
              <a:rPr lang="en-US" i="1" dirty="0" smtClean="0"/>
              <a:t>event driven </a:t>
            </a:r>
            <a:r>
              <a:rPr lang="en-US" dirty="0" smtClean="0"/>
              <a:t>components (.NET </a:t>
            </a:r>
            <a:r>
              <a:rPr lang="en-US" dirty="0" err="1" smtClean="0"/>
              <a:t>System.Xml.XmlWriter</a:t>
            </a:r>
            <a:r>
              <a:rPr lang="en-US" dirty="0" smtClean="0"/>
              <a:t>).</a:t>
            </a:r>
          </a:p>
          <a:p>
            <a:pPr lvl="1"/>
            <a:r>
              <a:rPr lang="en-US" dirty="0" smtClean="0"/>
              <a:t>Pros : Allows fast - on the flight - XML processing.</a:t>
            </a:r>
          </a:p>
          <a:p>
            <a:pPr lvl="1"/>
            <a:r>
              <a:rPr lang="en-US" dirty="0" smtClean="0"/>
              <a:t>Cons : Tedious low-level programming. Hard to debug and maintain.</a:t>
            </a:r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Principles &gt; Post-Processing</a:t>
            </a:r>
            <a:endParaRPr lang="en-US" dirty="0"/>
          </a:p>
        </p:txBody>
      </p:sp>
      <p:pic>
        <p:nvPicPr>
          <p:cNvPr id="23554" name="Picture 2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13829" y="3679508"/>
            <a:ext cx="5730811" cy="2389265"/>
          </a:xfrm>
          <a:prstGeom prst="rect">
            <a:avLst/>
          </a:prstGeom>
          <a:noFill/>
          <a:ln w="12700" cap="flat" cmpd="sng">
            <a:noFill/>
            <a:prstDash val="solid"/>
            <a:miter lim="800000"/>
            <a:headEnd type="none" w="med" len="med"/>
            <a:tailEnd type="none" w="med" len="med"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 idx="1"/>
          </p:nvPr>
        </p:nvSpPr>
        <p:spPr>
          <a:xfrm>
            <a:off x="879475" y="1773238"/>
            <a:ext cx="7793038" cy="1751627"/>
          </a:xfrm>
        </p:spPr>
        <p:txBody>
          <a:bodyPr/>
          <a:lstStyle/>
          <a:p>
            <a:r>
              <a:rPr lang="en-US" sz="2000" dirty="0" smtClean="0"/>
              <a:t>Multiple post processors are chained (assembly line).</a:t>
            </a:r>
          </a:p>
          <a:p>
            <a:r>
              <a:rPr lang="en-US" sz="2000" dirty="0" smtClean="0"/>
              <a:t>Each processor’s output is the input of the following.</a:t>
            </a:r>
          </a:p>
          <a:p>
            <a:r>
              <a:rPr lang="en-US" sz="2000" dirty="0" smtClean="0"/>
              <a:t>The last processor is the </a:t>
            </a:r>
            <a:r>
              <a:rPr lang="en-US" sz="2000" dirty="0" err="1" smtClean="0"/>
              <a:t>ZipArchiveWriter</a:t>
            </a:r>
            <a:endParaRPr lang="en-US" sz="2000" dirty="0"/>
          </a:p>
        </p:txBody>
      </p:sp>
      <p:sp>
        <p:nvSpPr>
          <p:cNvPr id="3" name="Title 2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Principles &gt; Post-Processing (2)</a:t>
            </a:r>
            <a:endParaRPr lang="en-US" dirty="0"/>
          </a:p>
        </p:txBody>
      </p:sp>
      <p:pic>
        <p:nvPicPr>
          <p:cNvPr id="24578" name="Picture 2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965709" y="3465872"/>
            <a:ext cx="7284216" cy="2428072"/>
          </a:xfrm>
          <a:prstGeom prst="rect">
            <a:avLst/>
          </a:prstGeom>
          <a:noFill/>
          <a:ln w="12700" cap="flat" cmpd="sng">
            <a:noFill/>
            <a:prstDash val="solid"/>
            <a:miter lim="800000"/>
            <a:headEnd type="none" w="med" len="med"/>
            <a:tailEnd type="none" w="med" len="med"/>
          </a:ln>
          <a:effectLst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Clever Age">
  <a:themeElements>
    <a:clrScheme name="ModèlePPTCleverAge2001 1">
      <a:dk1>
        <a:srgbClr val="F8F8F8"/>
      </a:dk1>
      <a:lt1>
        <a:srgbClr val="FFFFFF"/>
      </a:lt1>
      <a:dk2>
        <a:srgbClr val="000000"/>
      </a:dk2>
      <a:lt2>
        <a:srgbClr val="000000"/>
      </a:lt2>
      <a:accent1>
        <a:srgbClr val="FF0000"/>
      </a:accent1>
      <a:accent2>
        <a:srgbClr val="3333FF"/>
      </a:accent2>
      <a:accent3>
        <a:srgbClr val="AAAAAA"/>
      </a:accent3>
      <a:accent4>
        <a:srgbClr val="DADADA"/>
      </a:accent4>
      <a:accent5>
        <a:srgbClr val="FFAAAA"/>
      </a:accent5>
      <a:accent6>
        <a:srgbClr val="2D2DE7"/>
      </a:accent6>
      <a:hlink>
        <a:srgbClr val="008000"/>
      </a:hlink>
      <a:folHlink>
        <a:srgbClr val="808080"/>
      </a:folHlink>
    </a:clrScheme>
    <a:fontScheme name="ModèlePPTCleverAge2001">
      <a:majorFont>
        <a:latin typeface="Verdana"/>
        <a:ea typeface=""/>
        <a:cs typeface=""/>
      </a:majorFont>
      <a:minorFont>
        <a:latin typeface="Verdana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679ACD"/>
        </a:solidFill>
        <a:ln w="12700" cap="flat" cmpd="sng" algn="ctr">
          <a:solidFill>
            <a:schemeClr val="bg1"/>
          </a:solidFill>
          <a:prstDash val="solid"/>
          <a:round/>
          <a:headEnd type="triangle" w="med" len="med"/>
          <a:tailEnd type="triangle" w="med" len="med"/>
        </a:ln>
        <a:effectLst/>
      </a:spPr>
      <a:bodyPr vert="horz" wrap="none" lIns="90000" tIns="46800" rIns="90000" bIns="4680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700" b="1" i="0" u="none" strike="noStrike" cap="none" normalizeH="0" baseline="0" smtClean="0">
            <a:ln>
              <a:noFill/>
            </a:ln>
            <a:solidFill>
              <a:srgbClr val="679ACD"/>
            </a:solidFill>
            <a:effectLst/>
            <a:latin typeface="Verdana" pitchFamily="48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rgbClr val="679ACD"/>
        </a:solidFill>
        <a:ln w="12700" cap="flat" cmpd="sng" algn="ctr">
          <a:solidFill>
            <a:schemeClr val="bg1"/>
          </a:solidFill>
          <a:prstDash val="solid"/>
          <a:round/>
          <a:headEnd type="triangle" w="med" len="med"/>
          <a:tailEnd type="triangle" w="med" len="med"/>
        </a:ln>
        <a:effectLst/>
      </a:spPr>
      <a:bodyPr vert="horz" wrap="none" lIns="90000" tIns="46800" rIns="90000" bIns="46800" numCol="1" anchor="ctr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700" b="1" i="0" u="none" strike="noStrike" cap="none" normalizeH="0" baseline="0" smtClean="0">
            <a:ln>
              <a:noFill/>
            </a:ln>
            <a:solidFill>
              <a:srgbClr val="679ACD"/>
            </a:solidFill>
            <a:effectLst/>
            <a:latin typeface="Verdana" pitchFamily="48" charset="0"/>
          </a:defRPr>
        </a:defPPr>
      </a:lstStyle>
    </a:lnDef>
  </a:objectDefaults>
  <a:extraClrSchemeLst>
    <a:extraClrScheme>
      <a:clrScheme name="ModèlePPTCleverAge2001 1">
        <a:dk1>
          <a:srgbClr val="F8F8F8"/>
        </a:dk1>
        <a:lt1>
          <a:srgbClr val="FFFFFF"/>
        </a:lt1>
        <a:dk2>
          <a:srgbClr val="000000"/>
        </a:dk2>
        <a:lt2>
          <a:srgbClr val="000000"/>
        </a:lt2>
        <a:accent1>
          <a:srgbClr val="FF0000"/>
        </a:accent1>
        <a:accent2>
          <a:srgbClr val="3333FF"/>
        </a:accent2>
        <a:accent3>
          <a:srgbClr val="AAAAAA"/>
        </a:accent3>
        <a:accent4>
          <a:srgbClr val="DADADA"/>
        </a:accent4>
        <a:accent5>
          <a:srgbClr val="FFAAAA"/>
        </a:accent5>
        <a:accent6>
          <a:srgbClr val="2D2DE7"/>
        </a:accent6>
        <a:hlink>
          <a:srgbClr val="008000"/>
        </a:hlink>
        <a:folHlink>
          <a:srgbClr val="80808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ModèlePPTCleverAge2001 2">
        <a:dk1>
          <a:srgbClr val="360036"/>
        </a:dk1>
        <a:lt1>
          <a:srgbClr val="FFFFFF"/>
        </a:lt1>
        <a:dk2>
          <a:srgbClr val="FFFFCC"/>
        </a:dk2>
        <a:lt2>
          <a:srgbClr val="666633"/>
        </a:lt2>
        <a:accent1>
          <a:srgbClr val="996600"/>
        </a:accent1>
        <a:accent2>
          <a:srgbClr val="CCCC00"/>
        </a:accent2>
        <a:accent3>
          <a:srgbClr val="FFFFFF"/>
        </a:accent3>
        <a:accent4>
          <a:srgbClr val="2D002D"/>
        </a:accent4>
        <a:accent5>
          <a:srgbClr val="CAB8AA"/>
        </a:accent5>
        <a:accent6>
          <a:srgbClr val="B9B900"/>
        </a:accent6>
        <a:hlink>
          <a:srgbClr val="99CC00"/>
        </a:hlink>
        <a:folHlink>
          <a:srgbClr val="996633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PPTCleverAge2001 3">
        <a:dk1>
          <a:srgbClr val="000000"/>
        </a:dk1>
        <a:lt1>
          <a:srgbClr val="FFFFFF"/>
        </a:lt1>
        <a:dk2>
          <a:srgbClr val="FFFFFF"/>
        </a:dk2>
        <a:lt2>
          <a:srgbClr val="393939"/>
        </a:lt2>
        <a:accent1>
          <a:srgbClr val="B2B2B2"/>
        </a:accent1>
        <a:accent2>
          <a:srgbClr val="EAEAEA"/>
        </a:accent2>
        <a:accent3>
          <a:srgbClr val="FFFFFF"/>
        </a:accent3>
        <a:accent4>
          <a:srgbClr val="000000"/>
        </a:accent4>
        <a:accent5>
          <a:srgbClr val="D5D5D5"/>
        </a:accent5>
        <a:accent6>
          <a:srgbClr val="D4D4D4"/>
        </a:accent6>
        <a:hlink>
          <a:srgbClr val="4D4D4D"/>
        </a:hlink>
        <a:folHlink>
          <a:srgbClr val="777777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PPTCleverAge2001 4">
        <a:dk1>
          <a:srgbClr val="360036"/>
        </a:dk1>
        <a:lt1>
          <a:srgbClr val="FFFFFF"/>
        </a:lt1>
        <a:dk2>
          <a:srgbClr val="FFFFCC"/>
        </a:dk2>
        <a:lt2>
          <a:srgbClr val="660066"/>
        </a:lt2>
        <a:accent1>
          <a:srgbClr val="C3A3C2"/>
        </a:accent1>
        <a:accent2>
          <a:srgbClr val="9999FF"/>
        </a:accent2>
        <a:accent3>
          <a:srgbClr val="FFFFFF"/>
        </a:accent3>
        <a:accent4>
          <a:srgbClr val="2D002D"/>
        </a:accent4>
        <a:accent5>
          <a:srgbClr val="DECEDD"/>
        </a:accent5>
        <a:accent6>
          <a:srgbClr val="8A8AE7"/>
        </a:accent6>
        <a:hlink>
          <a:srgbClr val="0099CC"/>
        </a:hlink>
        <a:folHlink>
          <a:srgbClr val="C99DA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ModèlePPTCleverAge2001 5">
        <a:dk1>
          <a:srgbClr val="000000"/>
        </a:dk1>
        <a:lt1>
          <a:srgbClr val="99CCFF"/>
        </a:lt1>
        <a:dk2>
          <a:srgbClr val="CCECFF"/>
        </a:dk2>
        <a:lt2>
          <a:srgbClr val="002244"/>
        </a:lt2>
        <a:accent1>
          <a:srgbClr val="336699"/>
        </a:accent1>
        <a:accent2>
          <a:srgbClr val="CC99FF"/>
        </a:accent2>
        <a:accent3>
          <a:srgbClr val="CAE2FF"/>
        </a:accent3>
        <a:accent4>
          <a:srgbClr val="000000"/>
        </a:accent4>
        <a:accent5>
          <a:srgbClr val="ADB8CA"/>
        </a:accent5>
        <a:accent6>
          <a:srgbClr val="B98AE7"/>
        </a:accent6>
        <a:hlink>
          <a:srgbClr val="33CCCC"/>
        </a:hlink>
        <a:folHlink>
          <a:srgbClr val="9999FF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00CC99"/>
      </a:accent1>
      <a:accent2>
        <a:srgbClr val="3333CC"/>
      </a:accent2>
      <a:accent3>
        <a:srgbClr val="FFFFFF"/>
      </a:accent3>
      <a:accent4>
        <a:srgbClr val="000000"/>
      </a:accent4>
      <a:accent5>
        <a:srgbClr val="AAE2CA"/>
      </a:accent5>
      <a:accent6>
        <a:srgbClr val="2D2DB9"/>
      </a:accent6>
      <a:hlink>
        <a:srgbClr val="CCCCFF"/>
      </a:hlink>
      <a:folHlink>
        <a:srgbClr val="B2B2B2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Clever Age</Template>
  <TotalTime>1170</TotalTime>
  <Words>1267</Words>
  <PresentationFormat>On-screen Show (4:3)</PresentationFormat>
  <Paragraphs>279</Paragraphs>
  <Slides>18</Slides>
  <Notes>12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18</vt:i4>
      </vt:variant>
    </vt:vector>
  </HeadingPairs>
  <TitlesOfParts>
    <vt:vector size="19" baseType="lpstr">
      <vt:lpstr>Clever Age</vt:lpstr>
      <vt:lpstr>Slide 0</vt:lpstr>
      <vt:lpstr>Agenda</vt:lpstr>
      <vt:lpstr>Principles &gt; Problematic</vt:lpstr>
      <vt:lpstr>Principles &gt; Problematic (2)</vt:lpstr>
      <vt:lpstr>Principle &gt; Problematic (3)</vt:lpstr>
      <vt:lpstr>Principles &gt; Solution (1)</vt:lpstr>
      <vt:lpstr>Principles &gt; Solution (2)</vt:lpstr>
      <vt:lpstr>Principles &gt; Post-Processing</vt:lpstr>
      <vt:lpstr>Principles &gt; Post-Processing (2)</vt:lpstr>
      <vt:lpstr>Principles &gt; Post-Processing (3)  </vt:lpstr>
      <vt:lpstr>SW Components &gt; Logical View</vt:lpstr>
      <vt:lpstr>SW Components &gt; Project View</vt:lpstr>
      <vt:lpstr>Framework Extension &gt; Converter Project</vt:lpstr>
      <vt:lpstr>Framework Extension &gt; Converter Class</vt:lpstr>
      <vt:lpstr>Framework Extension &gt; Post-Processors</vt:lpstr>
      <vt:lpstr>Framework Extension &gt; XSL documents (1)</vt:lpstr>
      <vt:lpstr>Framework Extension &gt; XSL documents (2)</vt:lpstr>
      <vt:lpstr>Framework Extension &gt; Add-In Project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0</dc:title>
  <dc:creator> </dc:creator>
  <cp:lastModifiedBy> </cp:lastModifiedBy>
  <cp:revision>231</cp:revision>
  <dcterms:created xsi:type="dcterms:W3CDTF">2007-02-05T15:05:01Z</dcterms:created>
  <dcterms:modified xsi:type="dcterms:W3CDTF">2007-02-07T10:25:02Z</dcterms:modified>
</cp:coreProperties>
</file>